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71" r:id="rId5"/>
    <p:sldId id="354" r:id="rId6"/>
    <p:sldId id="353" r:id="rId7"/>
    <p:sldId id="319" r:id="rId8"/>
    <p:sldId id="333" r:id="rId9"/>
    <p:sldId id="312" r:id="rId10"/>
    <p:sldId id="272" r:id="rId11"/>
    <p:sldId id="273" r:id="rId12"/>
    <p:sldId id="274" r:id="rId13"/>
    <p:sldId id="332" r:id="rId14"/>
    <p:sldId id="334" r:id="rId15"/>
    <p:sldId id="317" r:id="rId16"/>
    <p:sldId id="323" r:id="rId17"/>
    <p:sldId id="313" r:id="rId18"/>
    <p:sldId id="275" r:id="rId19"/>
    <p:sldId id="322" r:id="rId20"/>
    <p:sldId id="311" r:id="rId21"/>
    <p:sldId id="325" r:id="rId22"/>
    <p:sldId id="331" r:id="rId23"/>
    <p:sldId id="337" r:id="rId24"/>
    <p:sldId id="336" r:id="rId25"/>
    <p:sldId id="338" r:id="rId26"/>
    <p:sldId id="290" r:id="rId27"/>
    <p:sldId id="328" r:id="rId28"/>
    <p:sldId id="288" r:id="rId29"/>
    <p:sldId id="278" r:id="rId30"/>
    <p:sldId id="326" r:id="rId31"/>
    <p:sldId id="305" r:id="rId32"/>
    <p:sldId id="298" r:id="rId33"/>
    <p:sldId id="270" r:id="rId34"/>
    <p:sldId id="345" r:id="rId35"/>
    <p:sldId id="349" r:id="rId36"/>
    <p:sldId id="351" r:id="rId37"/>
    <p:sldId id="347" r:id="rId38"/>
    <p:sldId id="348" r:id="rId39"/>
    <p:sldId id="352" r:id="rId40"/>
    <p:sldId id="350" r:id="rId41"/>
    <p:sldId id="34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7DB037-AA01-4FD6-831C-4A2065B427C1}" type="datetimeFigureOut">
              <a:rPr lang="en-US" smtClean="0"/>
              <a:t>4/3/2026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3DABC7-7CFB-45A4-AA1B-9F2B41AD171B}" type="slidenum">
              <a:rPr lang="en-US" smtClean="0"/>
              <a:t>‹#›</a:t>
            </a:fld>
            <a:endParaRPr lang="en-US"/>
          </a:p>
        </p:txBody>
      </p:sp>
    </p:spTree>
    <p:extLst>
      <p:ext uri="{BB962C8B-B14F-4D97-AF65-F5344CB8AC3E}">
        <p14:creationId xmlns:p14="http://schemas.microsoft.com/office/powerpoint/2010/main" val="1103456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DNAXpress</a:t>
            </a:r>
            <a:r>
              <a:rPr lang="en-US" dirty="0"/>
              <a:t> was design by actual DNA Analysts to be a laboratory assist to relieve some of the tedious and redundant work common in DNA sample typing to allow their experience and expertise to be applied to more cognitively demanding issues.</a:t>
            </a:r>
          </a:p>
        </p:txBody>
      </p:sp>
      <p:sp>
        <p:nvSpPr>
          <p:cNvPr id="4" name="Slide Number Placeholder 3"/>
          <p:cNvSpPr>
            <a:spLocks noGrp="1"/>
          </p:cNvSpPr>
          <p:nvPr>
            <p:ph type="sldNum" sz="quarter" idx="5"/>
          </p:nvPr>
        </p:nvSpPr>
        <p:spPr/>
        <p:txBody>
          <a:bodyPr/>
          <a:lstStyle/>
          <a:p>
            <a:fld id="{B543FF88-AC6B-FD48-B317-111A87637E0D}" type="slidenum">
              <a:rPr lang="en-US" smtClean="0"/>
              <a:t>1</a:t>
            </a:fld>
            <a:endParaRPr lang="en-US"/>
          </a:p>
        </p:txBody>
      </p:sp>
    </p:spTree>
    <p:extLst>
      <p:ext uri="{BB962C8B-B14F-4D97-AF65-F5344CB8AC3E}">
        <p14:creationId xmlns:p14="http://schemas.microsoft.com/office/powerpoint/2010/main" val="180986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visual map (tree) of the sample process pathway is drawn in real time as a sample moves trough the process paradigm.  This is a very useful for both troubleshooting as well as sample metrics.  In forensics we very rarely see a linear process pathway.  We deal with things like differentials, replicates and compromised samples on a regular basis.</a:t>
            </a:r>
          </a:p>
          <a:p>
            <a:endParaRPr lang="en-US" dirty="0"/>
          </a:p>
        </p:txBody>
      </p:sp>
      <p:sp>
        <p:nvSpPr>
          <p:cNvPr id="4" name="Slide Number Placeholder 3"/>
          <p:cNvSpPr>
            <a:spLocks noGrp="1"/>
          </p:cNvSpPr>
          <p:nvPr>
            <p:ph type="sldNum" sz="quarter" idx="5"/>
          </p:nvPr>
        </p:nvSpPr>
        <p:spPr/>
        <p:txBody>
          <a:bodyPr/>
          <a:lstStyle/>
          <a:p>
            <a:fld id="{B543FF88-AC6B-FD48-B317-111A87637E0D}" type="slidenum">
              <a:rPr lang="en-US" smtClean="0"/>
              <a:t>7</a:t>
            </a:fld>
            <a:endParaRPr lang="en-US"/>
          </a:p>
        </p:txBody>
      </p:sp>
    </p:spTree>
    <p:extLst>
      <p:ext uri="{BB962C8B-B14F-4D97-AF65-F5344CB8AC3E}">
        <p14:creationId xmlns:p14="http://schemas.microsoft.com/office/powerpoint/2010/main" val="186223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more unique aspects of </a:t>
            </a:r>
            <a:r>
              <a:rPr lang="en-US" dirty="0" err="1"/>
              <a:t>DNAXpress</a:t>
            </a:r>
            <a:r>
              <a:rPr lang="en-US" dirty="0"/>
              <a:t> is that it allows you to transfer and combine sample from any plate size from single capacity tubes to 384 well plate.  It even allows you to make custom sized plates for specialized applications.  This feature becomes very important in a rapidly changing testing environment.</a:t>
            </a:r>
          </a:p>
        </p:txBody>
      </p:sp>
      <p:sp>
        <p:nvSpPr>
          <p:cNvPr id="4" name="Slide Number Placeholder 3"/>
          <p:cNvSpPr>
            <a:spLocks noGrp="1"/>
          </p:cNvSpPr>
          <p:nvPr>
            <p:ph type="sldNum" sz="quarter" idx="5"/>
          </p:nvPr>
        </p:nvSpPr>
        <p:spPr/>
        <p:txBody>
          <a:bodyPr/>
          <a:lstStyle/>
          <a:p>
            <a:fld id="{B543FF88-AC6B-FD48-B317-111A87637E0D}" type="slidenum">
              <a:rPr lang="en-US" smtClean="0"/>
              <a:t>9</a:t>
            </a:fld>
            <a:endParaRPr lang="en-US"/>
          </a:p>
        </p:txBody>
      </p:sp>
    </p:spTree>
    <p:extLst>
      <p:ext uri="{BB962C8B-B14F-4D97-AF65-F5344CB8AC3E}">
        <p14:creationId xmlns:p14="http://schemas.microsoft.com/office/powerpoint/2010/main" val="1639272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applies a complex set of user defined Quality Rules and automatically checks all the data to identify potentially problematic data.</a:t>
            </a:r>
          </a:p>
        </p:txBody>
      </p:sp>
      <p:sp>
        <p:nvSpPr>
          <p:cNvPr id="4" name="Slide Number Placeholder 3"/>
          <p:cNvSpPr>
            <a:spLocks noGrp="1"/>
          </p:cNvSpPr>
          <p:nvPr>
            <p:ph type="sldNum" sz="quarter" idx="5"/>
          </p:nvPr>
        </p:nvSpPr>
        <p:spPr/>
        <p:txBody>
          <a:bodyPr/>
          <a:lstStyle/>
          <a:p>
            <a:fld id="{B543FF88-AC6B-FD48-B317-111A87637E0D}" type="slidenum">
              <a:rPr lang="en-US" smtClean="0"/>
              <a:t>26</a:t>
            </a:fld>
            <a:endParaRPr lang="en-US"/>
          </a:p>
        </p:txBody>
      </p:sp>
    </p:spTree>
    <p:extLst>
      <p:ext uri="{BB962C8B-B14F-4D97-AF65-F5344CB8AC3E}">
        <p14:creationId xmlns:p14="http://schemas.microsoft.com/office/powerpoint/2010/main" val="205892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1D14-437E-4750-90EC-51D9E9C4D3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1C1778-6281-4328-9C6F-1D53A7A53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1B40E6-4311-4611-B773-C388963FC83A}"/>
              </a:ext>
            </a:extLst>
          </p:cNvPr>
          <p:cNvSpPr>
            <a:spLocks noGrp="1"/>
          </p:cNvSpPr>
          <p:nvPr>
            <p:ph type="dt" sz="half" idx="10"/>
          </p:nvPr>
        </p:nvSpPr>
        <p:spPr/>
        <p:txBody>
          <a:bodyPr/>
          <a:lstStyle/>
          <a:p>
            <a:fld id="{91294692-72DC-46F6-AF43-03DF00C69BB8}" type="datetimeFigureOut">
              <a:rPr lang="en-US" smtClean="0"/>
              <a:t>4/3/2026</a:t>
            </a:fld>
            <a:endParaRPr lang="en-US"/>
          </a:p>
        </p:txBody>
      </p:sp>
      <p:sp>
        <p:nvSpPr>
          <p:cNvPr id="5" name="Footer Placeholder 4">
            <a:extLst>
              <a:ext uri="{FF2B5EF4-FFF2-40B4-BE49-F238E27FC236}">
                <a16:creationId xmlns:a16="http://schemas.microsoft.com/office/drawing/2014/main" id="{A86F04E7-71B0-4C5B-B106-9417837B9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F755C-710A-4520-80E4-A914AD397DAC}"/>
              </a:ext>
            </a:extLst>
          </p:cNvPr>
          <p:cNvSpPr>
            <a:spLocks noGrp="1"/>
          </p:cNvSpPr>
          <p:nvPr>
            <p:ph type="sldNum" sz="quarter" idx="12"/>
          </p:nvPr>
        </p:nvSpPr>
        <p:spPr/>
        <p:txBody>
          <a:bodyPr/>
          <a:lstStyle/>
          <a:p>
            <a:fld id="{31BE05FF-D2A5-40BA-9ABF-40343857B777}" type="slidenum">
              <a:rPr lang="en-US" smtClean="0"/>
              <a:t>‹#›</a:t>
            </a:fld>
            <a:endParaRPr lang="en-US"/>
          </a:p>
        </p:txBody>
      </p:sp>
    </p:spTree>
    <p:extLst>
      <p:ext uri="{BB962C8B-B14F-4D97-AF65-F5344CB8AC3E}">
        <p14:creationId xmlns:p14="http://schemas.microsoft.com/office/powerpoint/2010/main" val="3111010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17B3D-ECB9-4C86-997B-72838EC29D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6EC9D7-5E80-400F-B838-E2F0B83425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2722F0-E417-4DC1-BFA2-DCF9F3035CFB}"/>
              </a:ext>
            </a:extLst>
          </p:cNvPr>
          <p:cNvSpPr>
            <a:spLocks noGrp="1"/>
          </p:cNvSpPr>
          <p:nvPr>
            <p:ph type="dt" sz="half" idx="10"/>
          </p:nvPr>
        </p:nvSpPr>
        <p:spPr/>
        <p:txBody>
          <a:bodyPr/>
          <a:lstStyle/>
          <a:p>
            <a:fld id="{91294692-72DC-46F6-AF43-03DF00C69BB8}" type="datetimeFigureOut">
              <a:rPr lang="en-US" smtClean="0"/>
              <a:t>4/3/2026</a:t>
            </a:fld>
            <a:endParaRPr lang="en-US"/>
          </a:p>
        </p:txBody>
      </p:sp>
      <p:sp>
        <p:nvSpPr>
          <p:cNvPr id="5" name="Footer Placeholder 4">
            <a:extLst>
              <a:ext uri="{FF2B5EF4-FFF2-40B4-BE49-F238E27FC236}">
                <a16:creationId xmlns:a16="http://schemas.microsoft.com/office/drawing/2014/main" id="{25647FAB-5732-41A0-AD4E-FF0CFCE85D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EE588-26A2-445B-9EEE-79C1FCE65591}"/>
              </a:ext>
            </a:extLst>
          </p:cNvPr>
          <p:cNvSpPr>
            <a:spLocks noGrp="1"/>
          </p:cNvSpPr>
          <p:nvPr>
            <p:ph type="sldNum" sz="quarter" idx="12"/>
          </p:nvPr>
        </p:nvSpPr>
        <p:spPr/>
        <p:txBody>
          <a:bodyPr/>
          <a:lstStyle/>
          <a:p>
            <a:fld id="{31BE05FF-D2A5-40BA-9ABF-40343857B777}" type="slidenum">
              <a:rPr lang="en-US" smtClean="0"/>
              <a:t>‹#›</a:t>
            </a:fld>
            <a:endParaRPr lang="en-US"/>
          </a:p>
        </p:txBody>
      </p:sp>
    </p:spTree>
    <p:extLst>
      <p:ext uri="{BB962C8B-B14F-4D97-AF65-F5344CB8AC3E}">
        <p14:creationId xmlns:p14="http://schemas.microsoft.com/office/powerpoint/2010/main" val="2548723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19FF0E-C61F-4A30-BD36-56DCFB4500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E32F28-731E-44A8-8D51-A5F6D36905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0D097-D751-41D8-A111-A588AE9B72A2}"/>
              </a:ext>
            </a:extLst>
          </p:cNvPr>
          <p:cNvSpPr>
            <a:spLocks noGrp="1"/>
          </p:cNvSpPr>
          <p:nvPr>
            <p:ph type="dt" sz="half" idx="10"/>
          </p:nvPr>
        </p:nvSpPr>
        <p:spPr/>
        <p:txBody>
          <a:bodyPr/>
          <a:lstStyle/>
          <a:p>
            <a:fld id="{91294692-72DC-46F6-AF43-03DF00C69BB8}" type="datetimeFigureOut">
              <a:rPr lang="en-US" smtClean="0"/>
              <a:t>4/3/2026</a:t>
            </a:fld>
            <a:endParaRPr lang="en-US"/>
          </a:p>
        </p:txBody>
      </p:sp>
      <p:sp>
        <p:nvSpPr>
          <p:cNvPr id="5" name="Footer Placeholder 4">
            <a:extLst>
              <a:ext uri="{FF2B5EF4-FFF2-40B4-BE49-F238E27FC236}">
                <a16:creationId xmlns:a16="http://schemas.microsoft.com/office/drawing/2014/main" id="{1FD8066C-60F1-48E7-B709-414EEDC017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E3086-82A8-4636-BF6A-444B1D71B2F4}"/>
              </a:ext>
            </a:extLst>
          </p:cNvPr>
          <p:cNvSpPr>
            <a:spLocks noGrp="1"/>
          </p:cNvSpPr>
          <p:nvPr>
            <p:ph type="sldNum" sz="quarter" idx="12"/>
          </p:nvPr>
        </p:nvSpPr>
        <p:spPr/>
        <p:txBody>
          <a:bodyPr/>
          <a:lstStyle/>
          <a:p>
            <a:fld id="{31BE05FF-D2A5-40BA-9ABF-40343857B777}" type="slidenum">
              <a:rPr lang="en-US" smtClean="0"/>
              <a:t>‹#›</a:t>
            </a:fld>
            <a:endParaRPr lang="en-US"/>
          </a:p>
        </p:txBody>
      </p:sp>
    </p:spTree>
    <p:extLst>
      <p:ext uri="{BB962C8B-B14F-4D97-AF65-F5344CB8AC3E}">
        <p14:creationId xmlns:p14="http://schemas.microsoft.com/office/powerpoint/2010/main" val="3583112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22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8A395-D3CA-42AD-9B3D-39FC62070E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E93484-B3D9-462D-A14B-E82EE6C59B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D24E9-9E4E-43B1-AEB3-ECE8919E67D2}"/>
              </a:ext>
            </a:extLst>
          </p:cNvPr>
          <p:cNvSpPr>
            <a:spLocks noGrp="1"/>
          </p:cNvSpPr>
          <p:nvPr>
            <p:ph type="dt" sz="half" idx="10"/>
          </p:nvPr>
        </p:nvSpPr>
        <p:spPr/>
        <p:txBody>
          <a:bodyPr/>
          <a:lstStyle/>
          <a:p>
            <a:fld id="{91294692-72DC-46F6-AF43-03DF00C69BB8}" type="datetimeFigureOut">
              <a:rPr lang="en-US" smtClean="0"/>
              <a:t>4/3/2026</a:t>
            </a:fld>
            <a:endParaRPr lang="en-US"/>
          </a:p>
        </p:txBody>
      </p:sp>
      <p:sp>
        <p:nvSpPr>
          <p:cNvPr id="5" name="Footer Placeholder 4">
            <a:extLst>
              <a:ext uri="{FF2B5EF4-FFF2-40B4-BE49-F238E27FC236}">
                <a16:creationId xmlns:a16="http://schemas.microsoft.com/office/drawing/2014/main" id="{DA744211-BE28-49A3-AC9C-B8C6E06C1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0B2C7-A1A1-4004-AEA9-FAA181405BA5}"/>
              </a:ext>
            </a:extLst>
          </p:cNvPr>
          <p:cNvSpPr>
            <a:spLocks noGrp="1"/>
          </p:cNvSpPr>
          <p:nvPr>
            <p:ph type="sldNum" sz="quarter" idx="12"/>
          </p:nvPr>
        </p:nvSpPr>
        <p:spPr/>
        <p:txBody>
          <a:bodyPr/>
          <a:lstStyle/>
          <a:p>
            <a:fld id="{31BE05FF-D2A5-40BA-9ABF-40343857B777}" type="slidenum">
              <a:rPr lang="en-US" smtClean="0"/>
              <a:t>‹#›</a:t>
            </a:fld>
            <a:endParaRPr lang="en-US"/>
          </a:p>
        </p:txBody>
      </p:sp>
    </p:spTree>
    <p:extLst>
      <p:ext uri="{BB962C8B-B14F-4D97-AF65-F5344CB8AC3E}">
        <p14:creationId xmlns:p14="http://schemas.microsoft.com/office/powerpoint/2010/main" val="879366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065C-C4CE-43C4-86A4-C1926DA109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0CBE0B-A686-475F-ACE5-A1D6638DAB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B371B0-8C4E-452D-BBDD-72262FACB88B}"/>
              </a:ext>
            </a:extLst>
          </p:cNvPr>
          <p:cNvSpPr>
            <a:spLocks noGrp="1"/>
          </p:cNvSpPr>
          <p:nvPr>
            <p:ph type="dt" sz="half" idx="10"/>
          </p:nvPr>
        </p:nvSpPr>
        <p:spPr/>
        <p:txBody>
          <a:bodyPr/>
          <a:lstStyle/>
          <a:p>
            <a:fld id="{91294692-72DC-46F6-AF43-03DF00C69BB8}" type="datetimeFigureOut">
              <a:rPr lang="en-US" smtClean="0"/>
              <a:t>4/3/2026</a:t>
            </a:fld>
            <a:endParaRPr lang="en-US"/>
          </a:p>
        </p:txBody>
      </p:sp>
      <p:sp>
        <p:nvSpPr>
          <p:cNvPr id="5" name="Footer Placeholder 4">
            <a:extLst>
              <a:ext uri="{FF2B5EF4-FFF2-40B4-BE49-F238E27FC236}">
                <a16:creationId xmlns:a16="http://schemas.microsoft.com/office/drawing/2014/main" id="{A2EB2987-78E5-448C-A21C-0DD3622B8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4B3DC1-B64F-4D8F-8C60-2BC0BA5BB661}"/>
              </a:ext>
            </a:extLst>
          </p:cNvPr>
          <p:cNvSpPr>
            <a:spLocks noGrp="1"/>
          </p:cNvSpPr>
          <p:nvPr>
            <p:ph type="sldNum" sz="quarter" idx="12"/>
          </p:nvPr>
        </p:nvSpPr>
        <p:spPr/>
        <p:txBody>
          <a:bodyPr/>
          <a:lstStyle/>
          <a:p>
            <a:fld id="{31BE05FF-D2A5-40BA-9ABF-40343857B777}" type="slidenum">
              <a:rPr lang="en-US" smtClean="0"/>
              <a:t>‹#›</a:t>
            </a:fld>
            <a:endParaRPr lang="en-US"/>
          </a:p>
        </p:txBody>
      </p:sp>
    </p:spTree>
    <p:extLst>
      <p:ext uri="{BB962C8B-B14F-4D97-AF65-F5344CB8AC3E}">
        <p14:creationId xmlns:p14="http://schemas.microsoft.com/office/powerpoint/2010/main" val="1854713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6629-B5B6-4E0D-8FB1-48954776EB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7F59FB-446B-4B0A-ABFD-68C8317E86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105A0E-4FEF-48C1-B14E-643F459E84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6DE156-E764-46B4-830A-EE14F7DC4ED6}"/>
              </a:ext>
            </a:extLst>
          </p:cNvPr>
          <p:cNvSpPr>
            <a:spLocks noGrp="1"/>
          </p:cNvSpPr>
          <p:nvPr>
            <p:ph type="dt" sz="half" idx="10"/>
          </p:nvPr>
        </p:nvSpPr>
        <p:spPr/>
        <p:txBody>
          <a:bodyPr/>
          <a:lstStyle/>
          <a:p>
            <a:fld id="{91294692-72DC-46F6-AF43-03DF00C69BB8}" type="datetimeFigureOut">
              <a:rPr lang="en-US" smtClean="0"/>
              <a:t>4/3/2026</a:t>
            </a:fld>
            <a:endParaRPr lang="en-US"/>
          </a:p>
        </p:txBody>
      </p:sp>
      <p:sp>
        <p:nvSpPr>
          <p:cNvPr id="6" name="Footer Placeholder 5">
            <a:extLst>
              <a:ext uri="{FF2B5EF4-FFF2-40B4-BE49-F238E27FC236}">
                <a16:creationId xmlns:a16="http://schemas.microsoft.com/office/drawing/2014/main" id="{B588C3EE-C8EE-464C-A72A-E1541B4820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703179-19B4-4927-AF3A-C69807467521}"/>
              </a:ext>
            </a:extLst>
          </p:cNvPr>
          <p:cNvSpPr>
            <a:spLocks noGrp="1"/>
          </p:cNvSpPr>
          <p:nvPr>
            <p:ph type="sldNum" sz="quarter" idx="12"/>
          </p:nvPr>
        </p:nvSpPr>
        <p:spPr/>
        <p:txBody>
          <a:bodyPr/>
          <a:lstStyle/>
          <a:p>
            <a:fld id="{31BE05FF-D2A5-40BA-9ABF-40343857B777}" type="slidenum">
              <a:rPr lang="en-US" smtClean="0"/>
              <a:t>‹#›</a:t>
            </a:fld>
            <a:endParaRPr lang="en-US"/>
          </a:p>
        </p:txBody>
      </p:sp>
    </p:spTree>
    <p:extLst>
      <p:ext uri="{BB962C8B-B14F-4D97-AF65-F5344CB8AC3E}">
        <p14:creationId xmlns:p14="http://schemas.microsoft.com/office/powerpoint/2010/main" val="3102916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E482-4560-4818-B642-CBBA7AABBD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C63042-98C6-4603-990C-F7EA57DEB5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FA1795-E2AE-4605-94A9-4A8CB26604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AF35EE-0ADF-483F-B4BB-229B38A186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651B34-850D-4960-8F87-69F9941956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BF215D-A6C5-463B-8A54-50FC232C166A}"/>
              </a:ext>
            </a:extLst>
          </p:cNvPr>
          <p:cNvSpPr>
            <a:spLocks noGrp="1"/>
          </p:cNvSpPr>
          <p:nvPr>
            <p:ph type="dt" sz="half" idx="10"/>
          </p:nvPr>
        </p:nvSpPr>
        <p:spPr/>
        <p:txBody>
          <a:bodyPr/>
          <a:lstStyle/>
          <a:p>
            <a:fld id="{91294692-72DC-46F6-AF43-03DF00C69BB8}" type="datetimeFigureOut">
              <a:rPr lang="en-US" smtClean="0"/>
              <a:t>4/3/2026</a:t>
            </a:fld>
            <a:endParaRPr lang="en-US"/>
          </a:p>
        </p:txBody>
      </p:sp>
      <p:sp>
        <p:nvSpPr>
          <p:cNvPr id="8" name="Footer Placeholder 7">
            <a:extLst>
              <a:ext uri="{FF2B5EF4-FFF2-40B4-BE49-F238E27FC236}">
                <a16:creationId xmlns:a16="http://schemas.microsoft.com/office/drawing/2014/main" id="{6ADBF346-F1B2-454E-9F23-E328098584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DF4223-CC79-4375-A0F5-8A7E3B42E63C}"/>
              </a:ext>
            </a:extLst>
          </p:cNvPr>
          <p:cNvSpPr>
            <a:spLocks noGrp="1"/>
          </p:cNvSpPr>
          <p:nvPr>
            <p:ph type="sldNum" sz="quarter" idx="12"/>
          </p:nvPr>
        </p:nvSpPr>
        <p:spPr/>
        <p:txBody>
          <a:bodyPr/>
          <a:lstStyle/>
          <a:p>
            <a:fld id="{31BE05FF-D2A5-40BA-9ABF-40343857B777}" type="slidenum">
              <a:rPr lang="en-US" smtClean="0"/>
              <a:t>‹#›</a:t>
            </a:fld>
            <a:endParaRPr lang="en-US"/>
          </a:p>
        </p:txBody>
      </p:sp>
    </p:spTree>
    <p:extLst>
      <p:ext uri="{BB962C8B-B14F-4D97-AF65-F5344CB8AC3E}">
        <p14:creationId xmlns:p14="http://schemas.microsoft.com/office/powerpoint/2010/main" val="350205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4A00B-C1C5-4385-B4A6-F9D138C1E7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883964-22A0-4E7E-8542-1CDE9B5A29CA}"/>
              </a:ext>
            </a:extLst>
          </p:cNvPr>
          <p:cNvSpPr>
            <a:spLocks noGrp="1"/>
          </p:cNvSpPr>
          <p:nvPr>
            <p:ph type="dt" sz="half" idx="10"/>
          </p:nvPr>
        </p:nvSpPr>
        <p:spPr/>
        <p:txBody>
          <a:bodyPr/>
          <a:lstStyle/>
          <a:p>
            <a:fld id="{91294692-72DC-46F6-AF43-03DF00C69BB8}" type="datetimeFigureOut">
              <a:rPr lang="en-US" smtClean="0"/>
              <a:t>4/3/2026</a:t>
            </a:fld>
            <a:endParaRPr lang="en-US"/>
          </a:p>
        </p:txBody>
      </p:sp>
      <p:sp>
        <p:nvSpPr>
          <p:cNvPr id="4" name="Footer Placeholder 3">
            <a:extLst>
              <a:ext uri="{FF2B5EF4-FFF2-40B4-BE49-F238E27FC236}">
                <a16:creationId xmlns:a16="http://schemas.microsoft.com/office/drawing/2014/main" id="{BD7EA2D6-B224-49E4-B82A-515FFC77B5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03BE5D-AD68-4668-BED3-6FE33DBD976C}"/>
              </a:ext>
            </a:extLst>
          </p:cNvPr>
          <p:cNvSpPr>
            <a:spLocks noGrp="1"/>
          </p:cNvSpPr>
          <p:nvPr>
            <p:ph type="sldNum" sz="quarter" idx="12"/>
          </p:nvPr>
        </p:nvSpPr>
        <p:spPr/>
        <p:txBody>
          <a:bodyPr/>
          <a:lstStyle/>
          <a:p>
            <a:fld id="{31BE05FF-D2A5-40BA-9ABF-40343857B777}" type="slidenum">
              <a:rPr lang="en-US" smtClean="0"/>
              <a:t>‹#›</a:t>
            </a:fld>
            <a:endParaRPr lang="en-US"/>
          </a:p>
        </p:txBody>
      </p:sp>
    </p:spTree>
    <p:extLst>
      <p:ext uri="{BB962C8B-B14F-4D97-AF65-F5344CB8AC3E}">
        <p14:creationId xmlns:p14="http://schemas.microsoft.com/office/powerpoint/2010/main" val="1704196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9C6A2-5865-41A6-B851-7DB547AD666D}"/>
              </a:ext>
            </a:extLst>
          </p:cNvPr>
          <p:cNvSpPr>
            <a:spLocks noGrp="1"/>
          </p:cNvSpPr>
          <p:nvPr>
            <p:ph type="dt" sz="half" idx="10"/>
          </p:nvPr>
        </p:nvSpPr>
        <p:spPr/>
        <p:txBody>
          <a:bodyPr/>
          <a:lstStyle/>
          <a:p>
            <a:fld id="{91294692-72DC-46F6-AF43-03DF00C69BB8}" type="datetimeFigureOut">
              <a:rPr lang="en-US" smtClean="0"/>
              <a:t>4/3/2026</a:t>
            </a:fld>
            <a:endParaRPr lang="en-US"/>
          </a:p>
        </p:txBody>
      </p:sp>
      <p:sp>
        <p:nvSpPr>
          <p:cNvPr id="3" name="Footer Placeholder 2">
            <a:extLst>
              <a:ext uri="{FF2B5EF4-FFF2-40B4-BE49-F238E27FC236}">
                <a16:creationId xmlns:a16="http://schemas.microsoft.com/office/drawing/2014/main" id="{980EBA25-582E-4CA3-8416-7AFDBFFD30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9A89F-A5A2-4CC4-9AC4-676B258E4167}"/>
              </a:ext>
            </a:extLst>
          </p:cNvPr>
          <p:cNvSpPr>
            <a:spLocks noGrp="1"/>
          </p:cNvSpPr>
          <p:nvPr>
            <p:ph type="sldNum" sz="quarter" idx="12"/>
          </p:nvPr>
        </p:nvSpPr>
        <p:spPr/>
        <p:txBody>
          <a:bodyPr/>
          <a:lstStyle/>
          <a:p>
            <a:fld id="{31BE05FF-D2A5-40BA-9ABF-40343857B777}" type="slidenum">
              <a:rPr lang="en-US" smtClean="0"/>
              <a:t>‹#›</a:t>
            </a:fld>
            <a:endParaRPr lang="en-US"/>
          </a:p>
        </p:txBody>
      </p:sp>
    </p:spTree>
    <p:extLst>
      <p:ext uri="{BB962C8B-B14F-4D97-AF65-F5344CB8AC3E}">
        <p14:creationId xmlns:p14="http://schemas.microsoft.com/office/powerpoint/2010/main" val="390422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D4D8E-1693-4C7B-B390-21B6CDE7A3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BB16F8-45BF-4445-B100-2FD028012A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90D093-B5A8-476F-B644-2B912269FE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B26A03-859A-428B-9A33-427AC068D355}"/>
              </a:ext>
            </a:extLst>
          </p:cNvPr>
          <p:cNvSpPr>
            <a:spLocks noGrp="1"/>
          </p:cNvSpPr>
          <p:nvPr>
            <p:ph type="dt" sz="half" idx="10"/>
          </p:nvPr>
        </p:nvSpPr>
        <p:spPr/>
        <p:txBody>
          <a:bodyPr/>
          <a:lstStyle/>
          <a:p>
            <a:fld id="{91294692-72DC-46F6-AF43-03DF00C69BB8}" type="datetimeFigureOut">
              <a:rPr lang="en-US" smtClean="0"/>
              <a:t>4/3/2026</a:t>
            </a:fld>
            <a:endParaRPr lang="en-US"/>
          </a:p>
        </p:txBody>
      </p:sp>
      <p:sp>
        <p:nvSpPr>
          <p:cNvPr id="6" name="Footer Placeholder 5">
            <a:extLst>
              <a:ext uri="{FF2B5EF4-FFF2-40B4-BE49-F238E27FC236}">
                <a16:creationId xmlns:a16="http://schemas.microsoft.com/office/drawing/2014/main" id="{6E6F6B5B-B41C-4A60-8966-F494A9C45C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2448BF-0A75-4DB7-BB9E-F8B2A799BE5F}"/>
              </a:ext>
            </a:extLst>
          </p:cNvPr>
          <p:cNvSpPr>
            <a:spLocks noGrp="1"/>
          </p:cNvSpPr>
          <p:nvPr>
            <p:ph type="sldNum" sz="quarter" idx="12"/>
          </p:nvPr>
        </p:nvSpPr>
        <p:spPr/>
        <p:txBody>
          <a:bodyPr/>
          <a:lstStyle/>
          <a:p>
            <a:fld id="{31BE05FF-D2A5-40BA-9ABF-40343857B777}" type="slidenum">
              <a:rPr lang="en-US" smtClean="0"/>
              <a:t>‹#›</a:t>
            </a:fld>
            <a:endParaRPr lang="en-US"/>
          </a:p>
        </p:txBody>
      </p:sp>
    </p:spTree>
    <p:extLst>
      <p:ext uri="{BB962C8B-B14F-4D97-AF65-F5344CB8AC3E}">
        <p14:creationId xmlns:p14="http://schemas.microsoft.com/office/powerpoint/2010/main" val="234712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46D08-0675-47AF-B7E9-A8E31A7055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293B8A-8B84-466E-B07E-567BF0F6BC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156B21-A28B-4A17-804A-BDC2041D2F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250747-6D81-4347-8A71-04465BCEE46C}"/>
              </a:ext>
            </a:extLst>
          </p:cNvPr>
          <p:cNvSpPr>
            <a:spLocks noGrp="1"/>
          </p:cNvSpPr>
          <p:nvPr>
            <p:ph type="dt" sz="half" idx="10"/>
          </p:nvPr>
        </p:nvSpPr>
        <p:spPr/>
        <p:txBody>
          <a:bodyPr/>
          <a:lstStyle/>
          <a:p>
            <a:fld id="{91294692-72DC-46F6-AF43-03DF00C69BB8}" type="datetimeFigureOut">
              <a:rPr lang="en-US" smtClean="0"/>
              <a:t>4/3/2026</a:t>
            </a:fld>
            <a:endParaRPr lang="en-US"/>
          </a:p>
        </p:txBody>
      </p:sp>
      <p:sp>
        <p:nvSpPr>
          <p:cNvPr id="6" name="Footer Placeholder 5">
            <a:extLst>
              <a:ext uri="{FF2B5EF4-FFF2-40B4-BE49-F238E27FC236}">
                <a16:creationId xmlns:a16="http://schemas.microsoft.com/office/drawing/2014/main" id="{5FD6762D-FD52-478D-AD55-03ED9A6BB7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BA7F0A-7B16-4FF3-BA70-84E5BA5AE79C}"/>
              </a:ext>
            </a:extLst>
          </p:cNvPr>
          <p:cNvSpPr>
            <a:spLocks noGrp="1"/>
          </p:cNvSpPr>
          <p:nvPr>
            <p:ph type="sldNum" sz="quarter" idx="12"/>
          </p:nvPr>
        </p:nvSpPr>
        <p:spPr/>
        <p:txBody>
          <a:bodyPr/>
          <a:lstStyle/>
          <a:p>
            <a:fld id="{31BE05FF-D2A5-40BA-9ABF-40343857B777}" type="slidenum">
              <a:rPr lang="en-US" smtClean="0"/>
              <a:t>‹#›</a:t>
            </a:fld>
            <a:endParaRPr lang="en-US"/>
          </a:p>
        </p:txBody>
      </p:sp>
    </p:spTree>
    <p:extLst>
      <p:ext uri="{BB962C8B-B14F-4D97-AF65-F5344CB8AC3E}">
        <p14:creationId xmlns:p14="http://schemas.microsoft.com/office/powerpoint/2010/main" val="2275589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4046D4-917D-4A29-8FD5-27FF797157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7B6E54-39D2-4694-84EB-7046C3265A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6C5EC-290B-420E-A9DE-F61C92DCF7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94692-72DC-46F6-AF43-03DF00C69BB8}" type="datetimeFigureOut">
              <a:rPr lang="en-US" smtClean="0"/>
              <a:t>4/3/2026</a:t>
            </a:fld>
            <a:endParaRPr lang="en-US"/>
          </a:p>
        </p:txBody>
      </p:sp>
      <p:sp>
        <p:nvSpPr>
          <p:cNvPr id="5" name="Footer Placeholder 4">
            <a:extLst>
              <a:ext uri="{FF2B5EF4-FFF2-40B4-BE49-F238E27FC236}">
                <a16:creationId xmlns:a16="http://schemas.microsoft.com/office/drawing/2014/main" id="{AC8EC93F-890C-48B8-9463-D059C98C5A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0877C5-FFDB-446D-B1E1-4CE47F6A6A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E05FF-D2A5-40BA-9ABF-40343857B777}" type="slidenum">
              <a:rPr lang="en-US" smtClean="0"/>
              <a:t>‹#›</a:t>
            </a:fld>
            <a:endParaRPr lang="en-US"/>
          </a:p>
        </p:txBody>
      </p:sp>
    </p:spTree>
    <p:extLst>
      <p:ext uri="{BB962C8B-B14F-4D97-AF65-F5344CB8AC3E}">
        <p14:creationId xmlns:p14="http://schemas.microsoft.com/office/powerpoint/2010/main" val="1811777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C209CE-D049-4805-9BB5-5F8C7FF403BC}"/>
              </a:ext>
            </a:extLst>
          </p:cNvPr>
          <p:cNvSpPr txBox="1"/>
          <p:nvPr/>
        </p:nvSpPr>
        <p:spPr>
          <a:xfrm>
            <a:off x="2625214" y="1868128"/>
            <a:ext cx="7572866" cy="830997"/>
          </a:xfrm>
          <a:prstGeom prst="rect">
            <a:avLst/>
          </a:prstGeom>
          <a:noFill/>
        </p:spPr>
        <p:txBody>
          <a:bodyPr wrap="square">
            <a:spAutoFit/>
          </a:bodyPr>
          <a:lstStyle/>
          <a:p>
            <a:r>
              <a:rPr lang="en-US" sz="2400" b="1" dirty="0"/>
              <a:t>A Modular Designed  Computer Assisted DNA Sample Information Management and Quality Assurance System</a:t>
            </a:r>
          </a:p>
        </p:txBody>
      </p:sp>
      <p:pic>
        <p:nvPicPr>
          <p:cNvPr id="6" name="Content Placeholder 4">
            <a:extLst>
              <a:ext uri="{FF2B5EF4-FFF2-40B4-BE49-F238E27FC236}">
                <a16:creationId xmlns:a16="http://schemas.microsoft.com/office/drawing/2014/main" id="{0D79D695-2C57-4B5F-823E-7E6C1543B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622" y="-181435"/>
            <a:ext cx="5415523" cy="2049563"/>
          </a:xfrm>
          <a:prstGeom prst="rect">
            <a:avLst/>
          </a:prstGeom>
        </p:spPr>
      </p:pic>
      <p:pic>
        <p:nvPicPr>
          <p:cNvPr id="5" name="Picture 4">
            <a:extLst>
              <a:ext uri="{FF2B5EF4-FFF2-40B4-BE49-F238E27FC236}">
                <a16:creationId xmlns:a16="http://schemas.microsoft.com/office/drawing/2014/main" id="{81E1564B-B8C8-050E-AA12-BB558A4F52AE}"/>
              </a:ext>
            </a:extLst>
          </p:cNvPr>
          <p:cNvPicPr>
            <a:picLocks noChangeAspect="1"/>
          </p:cNvPicPr>
          <p:nvPr/>
        </p:nvPicPr>
        <p:blipFill>
          <a:blip r:embed="rId4"/>
          <a:stretch>
            <a:fillRect/>
          </a:stretch>
        </p:blipFill>
        <p:spPr>
          <a:xfrm>
            <a:off x="4279684" y="2699124"/>
            <a:ext cx="3879578" cy="4066396"/>
          </a:xfrm>
          <a:prstGeom prst="rect">
            <a:avLst/>
          </a:prstGeom>
        </p:spPr>
      </p:pic>
    </p:spTree>
    <p:extLst>
      <p:ext uri="{BB962C8B-B14F-4D97-AF65-F5344CB8AC3E}">
        <p14:creationId xmlns:p14="http://schemas.microsoft.com/office/powerpoint/2010/main" val="3183852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27BD-D888-43BE-BB6F-4A27ACB0465F}"/>
              </a:ext>
            </a:extLst>
          </p:cNvPr>
          <p:cNvSpPr>
            <a:spLocks noGrp="1"/>
          </p:cNvSpPr>
          <p:nvPr>
            <p:ph type="title"/>
          </p:nvPr>
        </p:nvSpPr>
        <p:spPr/>
        <p:txBody>
          <a:bodyPr>
            <a:normAutofit/>
          </a:bodyPr>
          <a:lstStyle/>
          <a:p>
            <a:r>
              <a:rPr lang="en-US" dirty="0"/>
              <a:t>Instrument Communication/Integration</a:t>
            </a:r>
          </a:p>
        </p:txBody>
      </p:sp>
      <p:sp>
        <p:nvSpPr>
          <p:cNvPr id="3" name="Text Placeholder 2">
            <a:extLst>
              <a:ext uri="{FF2B5EF4-FFF2-40B4-BE49-F238E27FC236}">
                <a16:creationId xmlns:a16="http://schemas.microsoft.com/office/drawing/2014/main" id="{9C784A5E-7BCA-4AD3-9FE0-A86908A10817}"/>
              </a:ext>
            </a:extLst>
          </p:cNvPr>
          <p:cNvSpPr>
            <a:spLocks noGrp="1"/>
          </p:cNvSpPr>
          <p:nvPr>
            <p:ph type="body" idx="1"/>
          </p:nvPr>
        </p:nvSpPr>
        <p:spPr>
          <a:xfrm>
            <a:off x="839788" y="1681163"/>
            <a:ext cx="2713037" cy="823912"/>
          </a:xfrm>
        </p:spPr>
        <p:txBody>
          <a:bodyPr>
            <a:normAutofit/>
          </a:bodyPr>
          <a:lstStyle/>
          <a:p>
            <a:r>
              <a:rPr lang="en-US" sz="2000" dirty="0"/>
              <a:t>Quantification (7500)</a:t>
            </a:r>
          </a:p>
        </p:txBody>
      </p:sp>
      <p:pic>
        <p:nvPicPr>
          <p:cNvPr id="8" name="Content Placeholder 7" descr="A screenshot of a cell phone&#10;&#10;Description automatically generated">
            <a:extLst>
              <a:ext uri="{FF2B5EF4-FFF2-40B4-BE49-F238E27FC236}">
                <a16:creationId xmlns:a16="http://schemas.microsoft.com/office/drawing/2014/main" id="{DFEE7F19-69B3-486B-B8D5-D0B11D7723F4}"/>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32403" y="2620963"/>
            <a:ext cx="3230022" cy="3139855"/>
          </a:xfrm>
        </p:spPr>
      </p:pic>
      <p:sp>
        <p:nvSpPr>
          <p:cNvPr id="5" name="Text Placeholder 4">
            <a:extLst>
              <a:ext uri="{FF2B5EF4-FFF2-40B4-BE49-F238E27FC236}">
                <a16:creationId xmlns:a16="http://schemas.microsoft.com/office/drawing/2014/main" id="{7FC13054-EC3C-4571-B0A5-3F320507541D}"/>
              </a:ext>
            </a:extLst>
          </p:cNvPr>
          <p:cNvSpPr>
            <a:spLocks noGrp="1"/>
          </p:cNvSpPr>
          <p:nvPr>
            <p:ph type="body" sz="quarter" idx="3"/>
          </p:nvPr>
        </p:nvSpPr>
        <p:spPr>
          <a:xfrm>
            <a:off x="4162425" y="1797051"/>
            <a:ext cx="2590800" cy="708024"/>
          </a:xfrm>
        </p:spPr>
        <p:txBody>
          <a:bodyPr>
            <a:normAutofit/>
          </a:bodyPr>
          <a:lstStyle/>
          <a:p>
            <a:r>
              <a:rPr lang="en-US" sz="2000" dirty="0"/>
              <a:t>Electrophoresis (3500)</a:t>
            </a:r>
          </a:p>
        </p:txBody>
      </p:sp>
      <p:pic>
        <p:nvPicPr>
          <p:cNvPr id="10" name="Content Placeholder 9" descr="A screenshot of a cell phone&#10;&#10;Description automatically generated">
            <a:extLst>
              <a:ext uri="{FF2B5EF4-FFF2-40B4-BE49-F238E27FC236}">
                <a16:creationId xmlns:a16="http://schemas.microsoft.com/office/drawing/2014/main" id="{68366700-3677-4A78-A306-1A59DF98C7CC}"/>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238626" y="2620963"/>
            <a:ext cx="3230022" cy="2960044"/>
          </a:xfrm>
        </p:spPr>
      </p:pic>
      <p:sp>
        <p:nvSpPr>
          <p:cNvPr id="7" name="Text Placeholder 4">
            <a:extLst>
              <a:ext uri="{FF2B5EF4-FFF2-40B4-BE49-F238E27FC236}">
                <a16:creationId xmlns:a16="http://schemas.microsoft.com/office/drawing/2014/main" id="{04D394B8-B809-4B78-BE2B-B83ADDDA7F08}"/>
              </a:ext>
            </a:extLst>
          </p:cNvPr>
          <p:cNvSpPr txBox="1">
            <a:spLocks/>
          </p:cNvSpPr>
          <p:nvPr/>
        </p:nvSpPr>
        <p:spPr>
          <a:xfrm>
            <a:off x="7468648" y="1806576"/>
            <a:ext cx="2590800" cy="70802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Liquid Handlers (</a:t>
            </a:r>
            <a:r>
              <a:rPr lang="en-US" sz="2000" dirty="0" err="1"/>
              <a:t>QiA</a:t>
            </a:r>
            <a:r>
              <a:rPr lang="en-US" sz="2000" dirty="0"/>
              <a:t>)</a:t>
            </a:r>
          </a:p>
        </p:txBody>
      </p:sp>
      <p:pic>
        <p:nvPicPr>
          <p:cNvPr id="6" name="Picture 5" descr="Text&#10;&#10;Description automatically generated">
            <a:extLst>
              <a:ext uri="{FF2B5EF4-FFF2-40B4-BE49-F238E27FC236}">
                <a16:creationId xmlns:a16="http://schemas.microsoft.com/office/drawing/2014/main" id="{DC9CC0D6-310B-43F1-AC5E-D4863DD2B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4849" y="2712311"/>
            <a:ext cx="2076656" cy="2957158"/>
          </a:xfrm>
          <a:prstGeom prst="rect">
            <a:avLst/>
          </a:prstGeom>
        </p:spPr>
      </p:pic>
    </p:spTree>
    <p:extLst>
      <p:ext uri="{BB962C8B-B14F-4D97-AF65-F5344CB8AC3E}">
        <p14:creationId xmlns:p14="http://schemas.microsoft.com/office/powerpoint/2010/main" val="3174055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FE5E18-C809-4C3D-ABCF-D37DD7BF0633}"/>
              </a:ext>
            </a:extLst>
          </p:cNvPr>
          <p:cNvSpPr txBox="1"/>
          <p:nvPr/>
        </p:nvSpPr>
        <p:spPr>
          <a:xfrm>
            <a:off x="3697357" y="0"/>
            <a:ext cx="5406886" cy="584775"/>
          </a:xfrm>
          <a:prstGeom prst="rect">
            <a:avLst/>
          </a:prstGeom>
          <a:noFill/>
        </p:spPr>
        <p:txBody>
          <a:bodyPr wrap="square" rtlCol="0">
            <a:spAutoFit/>
          </a:bodyPr>
          <a:lstStyle/>
          <a:p>
            <a:r>
              <a:rPr lang="en-US" sz="3200" dirty="0"/>
              <a:t>Printable Plate Views</a:t>
            </a:r>
          </a:p>
        </p:txBody>
      </p:sp>
      <p:pic>
        <p:nvPicPr>
          <p:cNvPr id="5" name="Picture 4" descr="Diagram&#10;&#10;Description automatically generated">
            <a:extLst>
              <a:ext uri="{FF2B5EF4-FFF2-40B4-BE49-F238E27FC236}">
                <a16:creationId xmlns:a16="http://schemas.microsoft.com/office/drawing/2014/main" id="{E6000C1B-4B82-48A5-9CB4-C49CFD154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00" y="471245"/>
            <a:ext cx="5747641" cy="6310555"/>
          </a:xfrm>
          <a:prstGeom prst="rect">
            <a:avLst/>
          </a:prstGeom>
          <a:ln w="22225">
            <a:solidFill>
              <a:schemeClr val="tx1"/>
            </a:solidFill>
          </a:ln>
        </p:spPr>
      </p:pic>
    </p:spTree>
    <p:extLst>
      <p:ext uri="{BB962C8B-B14F-4D97-AF65-F5344CB8AC3E}">
        <p14:creationId xmlns:p14="http://schemas.microsoft.com/office/powerpoint/2010/main" val="1107392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4AE6E03D-5030-4C21-A6CF-C21C8717C2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22" y="2275457"/>
            <a:ext cx="11260956" cy="2307086"/>
          </a:xfrm>
          <a:prstGeom prst="rect">
            <a:avLst/>
          </a:prstGeom>
        </p:spPr>
      </p:pic>
      <p:sp>
        <p:nvSpPr>
          <p:cNvPr id="6" name="Rectangle 5">
            <a:extLst>
              <a:ext uri="{FF2B5EF4-FFF2-40B4-BE49-F238E27FC236}">
                <a16:creationId xmlns:a16="http://schemas.microsoft.com/office/drawing/2014/main" id="{D1858706-F363-4C43-ADFA-D0FFFCEE0772}"/>
              </a:ext>
            </a:extLst>
          </p:cNvPr>
          <p:cNvSpPr/>
          <p:nvPr/>
        </p:nvSpPr>
        <p:spPr>
          <a:xfrm>
            <a:off x="3799643" y="1899821"/>
            <a:ext cx="2707689" cy="3080552"/>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EB2F910-52A9-47BE-ABE6-DEF102E700CB}"/>
              </a:ext>
            </a:extLst>
          </p:cNvPr>
          <p:cNvSpPr txBox="1"/>
          <p:nvPr/>
        </p:nvSpPr>
        <p:spPr>
          <a:xfrm>
            <a:off x="1143000" y="523875"/>
            <a:ext cx="9144000" cy="1077218"/>
          </a:xfrm>
          <a:prstGeom prst="rect">
            <a:avLst/>
          </a:prstGeom>
          <a:noFill/>
        </p:spPr>
        <p:txBody>
          <a:bodyPr wrap="square" rtlCol="0">
            <a:spAutoFit/>
          </a:bodyPr>
          <a:lstStyle/>
          <a:p>
            <a:pPr algn="ctr"/>
            <a:r>
              <a:rPr lang="en-US" sz="3200" dirty="0"/>
              <a:t>DNAX</a:t>
            </a:r>
            <a:r>
              <a:rPr lang="en-US" sz="2800" dirty="0"/>
              <a:t>PRESS</a:t>
            </a:r>
            <a:r>
              <a:rPr lang="en-US" sz="3200" dirty="0"/>
              <a:t> uses two Unique Keys to Identify Samples via integrated Parser</a:t>
            </a:r>
          </a:p>
        </p:txBody>
      </p:sp>
    </p:spTree>
    <p:extLst>
      <p:ext uri="{BB962C8B-B14F-4D97-AF65-F5344CB8AC3E}">
        <p14:creationId xmlns:p14="http://schemas.microsoft.com/office/powerpoint/2010/main" val="2805744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CDE3FD-1302-44A6-A0BC-322DC1B7BDEE}"/>
              </a:ext>
            </a:extLst>
          </p:cNvPr>
          <p:cNvPicPr>
            <a:picLocks noChangeAspect="1"/>
          </p:cNvPicPr>
          <p:nvPr/>
        </p:nvPicPr>
        <p:blipFill rotWithShape="1">
          <a:blip r:embed="rId2"/>
          <a:srcRect l="16026" t="11690" r="15447" b="17077"/>
          <a:stretch/>
        </p:blipFill>
        <p:spPr>
          <a:xfrm>
            <a:off x="1190625" y="801665"/>
            <a:ext cx="10225360" cy="5978845"/>
          </a:xfrm>
          <a:prstGeom prst="rect">
            <a:avLst/>
          </a:prstGeom>
        </p:spPr>
      </p:pic>
      <p:sp>
        <p:nvSpPr>
          <p:cNvPr id="9" name="TextBox 8">
            <a:extLst>
              <a:ext uri="{FF2B5EF4-FFF2-40B4-BE49-F238E27FC236}">
                <a16:creationId xmlns:a16="http://schemas.microsoft.com/office/drawing/2014/main" id="{D55E745C-7834-47BE-B322-C47EF26A6C44}"/>
              </a:ext>
            </a:extLst>
          </p:cNvPr>
          <p:cNvSpPr txBox="1"/>
          <p:nvPr/>
        </p:nvSpPr>
        <p:spPr>
          <a:xfrm>
            <a:off x="2847975" y="171450"/>
            <a:ext cx="7715250" cy="584775"/>
          </a:xfrm>
          <a:prstGeom prst="rect">
            <a:avLst/>
          </a:prstGeom>
          <a:noFill/>
        </p:spPr>
        <p:txBody>
          <a:bodyPr wrap="square" rtlCol="0">
            <a:spAutoFit/>
          </a:bodyPr>
          <a:lstStyle/>
          <a:p>
            <a:r>
              <a:rPr lang="en-US" sz="3200" dirty="0"/>
              <a:t>Integrated Document Storage</a:t>
            </a:r>
          </a:p>
        </p:txBody>
      </p:sp>
    </p:spTree>
    <p:extLst>
      <p:ext uri="{BB962C8B-B14F-4D97-AF65-F5344CB8AC3E}">
        <p14:creationId xmlns:p14="http://schemas.microsoft.com/office/powerpoint/2010/main" val="2549711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8934BF-5354-4D8E-BA27-22C46F5DF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2512" y="304529"/>
            <a:ext cx="5966977" cy="6248942"/>
          </a:xfrm>
          <a:prstGeom prst="rect">
            <a:avLst/>
          </a:prstGeom>
        </p:spPr>
      </p:pic>
    </p:spTree>
    <p:extLst>
      <p:ext uri="{BB962C8B-B14F-4D97-AF65-F5344CB8AC3E}">
        <p14:creationId xmlns:p14="http://schemas.microsoft.com/office/powerpoint/2010/main" val="4184871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0E0496F9-1525-46DB-8820-46D0B7650346}"/>
              </a:ext>
            </a:extLst>
          </p:cNvPr>
          <p:cNvSpPr txBox="1">
            <a:spLocks/>
          </p:cNvSpPr>
          <p:nvPr/>
        </p:nvSpPr>
        <p:spPr>
          <a:xfrm>
            <a:off x="3078772" y="981075"/>
            <a:ext cx="8462198" cy="2657476"/>
          </a:xfrm>
          <a:prstGeom prst="rect">
            <a:avLst/>
          </a:prstGeom>
        </p:spPr>
        <p:txBody>
          <a:bodyPr>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t>Individual kits and paradigms can be adjusted to the types of samples being received without affecting previous analysis</a:t>
            </a:r>
          </a:p>
          <a:p>
            <a:r>
              <a:rPr lang="en-US" sz="2600" dirty="0"/>
              <a:t>Simple interface doesn’t require significant computer programming skills to adjust.  Simply Drag and Drop.</a:t>
            </a:r>
          </a:p>
          <a:p>
            <a:r>
              <a:rPr lang="en-US" sz="2600" dirty="0"/>
              <a:t>Allows you to create any number of process  templates and use them in any combination</a:t>
            </a:r>
          </a:p>
          <a:p>
            <a:pPr>
              <a:buFont typeface="Arial"/>
              <a:buNone/>
            </a:pPr>
            <a:endParaRPr lang="en-US" dirty="0"/>
          </a:p>
          <a:p>
            <a:endParaRPr lang="en-US" dirty="0"/>
          </a:p>
        </p:txBody>
      </p:sp>
      <p:sp>
        <p:nvSpPr>
          <p:cNvPr id="3" name="Title 3">
            <a:extLst>
              <a:ext uri="{FF2B5EF4-FFF2-40B4-BE49-F238E27FC236}">
                <a16:creationId xmlns:a16="http://schemas.microsoft.com/office/drawing/2014/main" id="{1AEB7F0F-8C03-4781-839A-6E632859DD78}"/>
              </a:ext>
            </a:extLst>
          </p:cNvPr>
          <p:cNvSpPr txBox="1">
            <a:spLocks/>
          </p:cNvSpPr>
          <p:nvPr/>
        </p:nvSpPr>
        <p:spPr>
          <a:xfrm>
            <a:off x="2285999"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Layered Inventory</a:t>
            </a:r>
          </a:p>
        </p:txBody>
      </p:sp>
      <p:pic>
        <p:nvPicPr>
          <p:cNvPr id="8" name="Picture 7" descr="A screenshot of a cell phone&#10;&#10;Description automatically generated">
            <a:extLst>
              <a:ext uri="{FF2B5EF4-FFF2-40B4-BE49-F238E27FC236}">
                <a16:creationId xmlns:a16="http://schemas.microsoft.com/office/drawing/2014/main" id="{586278D1-E1AC-4C84-A217-44E6B1CB3707}"/>
              </a:ext>
            </a:extLst>
          </p:cNvPr>
          <p:cNvPicPr>
            <a:picLocks noChangeAspect="1"/>
          </p:cNvPicPr>
          <p:nvPr/>
        </p:nvPicPr>
        <p:blipFill>
          <a:blip r:embed="rId2"/>
          <a:stretch>
            <a:fillRect/>
          </a:stretch>
        </p:blipFill>
        <p:spPr>
          <a:xfrm>
            <a:off x="488556" y="924545"/>
            <a:ext cx="2423416" cy="4816465"/>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95A0ED90-54BF-4B51-9C4B-D08C7FE288C6}"/>
              </a:ext>
            </a:extLst>
          </p:cNvPr>
          <p:cNvPicPr>
            <a:picLocks noChangeAspect="1"/>
          </p:cNvPicPr>
          <p:nvPr/>
        </p:nvPicPr>
        <p:blipFill>
          <a:blip r:embed="rId3"/>
          <a:stretch>
            <a:fillRect/>
          </a:stretch>
        </p:blipFill>
        <p:spPr>
          <a:xfrm>
            <a:off x="1135279" y="1541620"/>
            <a:ext cx="1150720" cy="647756"/>
          </a:xfrm>
          <a:prstGeom prst="rect">
            <a:avLst/>
          </a:prstGeom>
        </p:spPr>
      </p:pic>
      <p:sp>
        <p:nvSpPr>
          <p:cNvPr id="11" name="Left Brace 10">
            <a:extLst>
              <a:ext uri="{FF2B5EF4-FFF2-40B4-BE49-F238E27FC236}">
                <a16:creationId xmlns:a16="http://schemas.microsoft.com/office/drawing/2014/main" id="{7545E2C5-E9F5-4737-BB6E-4F47C3D96495}"/>
              </a:ext>
            </a:extLst>
          </p:cNvPr>
          <p:cNvSpPr/>
          <p:nvPr/>
        </p:nvSpPr>
        <p:spPr>
          <a:xfrm>
            <a:off x="934541" y="1496336"/>
            <a:ext cx="353498" cy="755154"/>
          </a:xfrm>
          <a:prstGeom prst="leftBrace">
            <a:avLst>
              <a:gd name="adj1" fmla="val 8333"/>
              <a:gd name="adj2" fmla="val 4500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5" name="Picture 4" descr="Graphical user interface, application&#10;&#10;Description automatically generated">
            <a:extLst>
              <a:ext uri="{FF2B5EF4-FFF2-40B4-BE49-F238E27FC236}">
                <a16:creationId xmlns:a16="http://schemas.microsoft.com/office/drawing/2014/main" id="{4689D0A4-B064-47D1-A804-8CB46EA400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8034" y="3724275"/>
            <a:ext cx="2981799" cy="2016735"/>
          </a:xfrm>
          <a:prstGeom prst="rect">
            <a:avLst/>
          </a:prstGeom>
        </p:spPr>
      </p:pic>
      <p:sp>
        <p:nvSpPr>
          <p:cNvPr id="6" name="TextBox 5">
            <a:extLst>
              <a:ext uri="{FF2B5EF4-FFF2-40B4-BE49-F238E27FC236}">
                <a16:creationId xmlns:a16="http://schemas.microsoft.com/office/drawing/2014/main" id="{08930B98-8BCF-4143-8A7C-592735B20348}"/>
              </a:ext>
            </a:extLst>
          </p:cNvPr>
          <p:cNvSpPr txBox="1"/>
          <p:nvPr/>
        </p:nvSpPr>
        <p:spPr>
          <a:xfrm>
            <a:off x="6060570" y="3638551"/>
            <a:ext cx="4302630" cy="2523768"/>
          </a:xfrm>
          <a:prstGeom prst="rect">
            <a:avLst/>
          </a:prstGeom>
          <a:noFill/>
        </p:spPr>
        <p:txBody>
          <a:bodyPr wrap="square" rtlCol="0">
            <a:spAutoFit/>
          </a:bodyPr>
          <a:lstStyle/>
          <a:p>
            <a:r>
              <a:rPr lang="en-US" sz="2800" dirty="0"/>
              <a:t>Reaction Mix calculation feature allows instant and precise Master Mix calculations to performed as integral part of workflow </a:t>
            </a:r>
          </a:p>
          <a:p>
            <a:endParaRPr lang="en-US" dirty="0"/>
          </a:p>
        </p:txBody>
      </p:sp>
    </p:spTree>
    <p:extLst>
      <p:ext uri="{BB962C8B-B14F-4D97-AF65-F5344CB8AC3E}">
        <p14:creationId xmlns:p14="http://schemas.microsoft.com/office/powerpoint/2010/main" val="1201286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25CCFEB2-5606-4490-AAFE-A2EB7F0E9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066" y="914401"/>
            <a:ext cx="10308301" cy="5270760"/>
          </a:xfrm>
          <a:prstGeom prst="rect">
            <a:avLst/>
          </a:prstGeom>
        </p:spPr>
      </p:pic>
      <p:sp>
        <p:nvSpPr>
          <p:cNvPr id="5" name="TextBox 4">
            <a:extLst>
              <a:ext uri="{FF2B5EF4-FFF2-40B4-BE49-F238E27FC236}">
                <a16:creationId xmlns:a16="http://schemas.microsoft.com/office/drawing/2014/main" id="{4FC35AED-269B-4FB5-A1D3-4814976B5822}"/>
              </a:ext>
            </a:extLst>
          </p:cNvPr>
          <p:cNvSpPr txBox="1"/>
          <p:nvPr/>
        </p:nvSpPr>
        <p:spPr>
          <a:xfrm>
            <a:off x="1657350" y="228600"/>
            <a:ext cx="9172575" cy="584775"/>
          </a:xfrm>
          <a:prstGeom prst="rect">
            <a:avLst/>
          </a:prstGeom>
          <a:noFill/>
        </p:spPr>
        <p:txBody>
          <a:bodyPr wrap="square" rtlCol="0">
            <a:spAutoFit/>
          </a:bodyPr>
          <a:lstStyle/>
          <a:p>
            <a:r>
              <a:rPr lang="en-US" sz="3200" dirty="0"/>
              <a:t>Auto </a:t>
            </a:r>
            <a:r>
              <a:rPr lang="en-US" sz="3200" dirty="0" err="1"/>
              <a:t>RxnMix</a:t>
            </a:r>
            <a:r>
              <a:rPr lang="en-US" sz="3200" dirty="0"/>
              <a:t> Calculations downstream in Process Tile</a:t>
            </a:r>
          </a:p>
        </p:txBody>
      </p:sp>
    </p:spTree>
    <p:extLst>
      <p:ext uri="{BB962C8B-B14F-4D97-AF65-F5344CB8AC3E}">
        <p14:creationId xmlns:p14="http://schemas.microsoft.com/office/powerpoint/2010/main" val="3718373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79566D6D-1D8D-4FE7-8A2B-550525414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8701" y="289288"/>
            <a:ext cx="5974598" cy="6279424"/>
          </a:xfrm>
          <a:prstGeom prst="rect">
            <a:avLst/>
          </a:prstGeom>
        </p:spPr>
      </p:pic>
    </p:spTree>
    <p:extLst>
      <p:ext uri="{BB962C8B-B14F-4D97-AF65-F5344CB8AC3E}">
        <p14:creationId xmlns:p14="http://schemas.microsoft.com/office/powerpoint/2010/main" val="3941224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E2A78A-AEF1-1584-BFC4-EAD443C44270}"/>
              </a:ext>
            </a:extLst>
          </p:cNvPr>
          <p:cNvPicPr>
            <a:picLocks noChangeAspect="1"/>
          </p:cNvPicPr>
          <p:nvPr/>
        </p:nvPicPr>
        <p:blipFill>
          <a:blip r:embed="rId2"/>
          <a:stretch>
            <a:fillRect/>
          </a:stretch>
        </p:blipFill>
        <p:spPr>
          <a:xfrm>
            <a:off x="782864" y="805758"/>
            <a:ext cx="10661884" cy="5824972"/>
          </a:xfrm>
          <a:prstGeom prst="rect">
            <a:avLst/>
          </a:prstGeom>
        </p:spPr>
      </p:pic>
      <p:sp>
        <p:nvSpPr>
          <p:cNvPr id="6" name="Arrow: Right 5">
            <a:extLst>
              <a:ext uri="{FF2B5EF4-FFF2-40B4-BE49-F238E27FC236}">
                <a16:creationId xmlns:a16="http://schemas.microsoft.com/office/drawing/2014/main" id="{AD2A555B-02E9-B452-0EB8-6347A179797E}"/>
              </a:ext>
            </a:extLst>
          </p:cNvPr>
          <p:cNvSpPr/>
          <p:nvPr/>
        </p:nvSpPr>
        <p:spPr>
          <a:xfrm rot="12778391">
            <a:off x="7441538" y="4569386"/>
            <a:ext cx="288098" cy="11273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ABE6728-9D51-7EB9-1266-45505A4920E9}"/>
              </a:ext>
            </a:extLst>
          </p:cNvPr>
          <p:cNvSpPr txBox="1"/>
          <p:nvPr/>
        </p:nvSpPr>
        <p:spPr>
          <a:xfrm>
            <a:off x="3657600" y="181069"/>
            <a:ext cx="4590107" cy="584775"/>
          </a:xfrm>
          <a:prstGeom prst="rect">
            <a:avLst/>
          </a:prstGeom>
          <a:noFill/>
        </p:spPr>
        <p:txBody>
          <a:bodyPr wrap="square" rtlCol="0">
            <a:spAutoFit/>
          </a:bodyPr>
          <a:lstStyle/>
          <a:p>
            <a:pPr algn="ctr"/>
            <a:r>
              <a:rPr lang="en-US" sz="3200" dirty="0"/>
              <a:t>Robust Metrics Engine</a:t>
            </a:r>
          </a:p>
        </p:txBody>
      </p:sp>
    </p:spTree>
    <p:extLst>
      <p:ext uri="{BB962C8B-B14F-4D97-AF65-F5344CB8AC3E}">
        <p14:creationId xmlns:p14="http://schemas.microsoft.com/office/powerpoint/2010/main" val="1603757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E39658-F52C-4618-A865-2471998937CA}"/>
              </a:ext>
            </a:extLst>
          </p:cNvPr>
          <p:cNvPicPr>
            <a:picLocks noChangeAspect="1"/>
          </p:cNvPicPr>
          <p:nvPr/>
        </p:nvPicPr>
        <p:blipFill rotWithShape="1">
          <a:blip r:embed="rId2"/>
          <a:srcRect l="29609" t="9583" r="29921" b="14723"/>
          <a:stretch/>
        </p:blipFill>
        <p:spPr>
          <a:xfrm>
            <a:off x="3609974" y="657225"/>
            <a:ext cx="5705476" cy="6002864"/>
          </a:xfrm>
          <a:prstGeom prst="rect">
            <a:avLst/>
          </a:prstGeom>
        </p:spPr>
      </p:pic>
    </p:spTree>
    <p:extLst>
      <p:ext uri="{BB962C8B-B14F-4D97-AF65-F5344CB8AC3E}">
        <p14:creationId xmlns:p14="http://schemas.microsoft.com/office/powerpoint/2010/main" val="91200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2938-F30B-7CD2-2118-12BE642B22EB}"/>
              </a:ext>
            </a:extLst>
          </p:cNvPr>
          <p:cNvSpPr>
            <a:spLocks noGrp="1"/>
          </p:cNvSpPr>
          <p:nvPr>
            <p:ph type="title"/>
          </p:nvPr>
        </p:nvSpPr>
        <p:spPr/>
        <p:txBody>
          <a:bodyPr>
            <a:normAutofit/>
          </a:bodyPr>
          <a:lstStyle/>
          <a:p>
            <a:pPr algn="ctr"/>
            <a:r>
              <a:rPr lang="en-US" sz="3200" dirty="0">
                <a:latin typeface="+mn-lt"/>
              </a:rPr>
              <a:t>Critical Design Elements of DNAX</a:t>
            </a:r>
            <a:r>
              <a:rPr lang="en-US" sz="2400" dirty="0">
                <a:latin typeface="+mn-lt"/>
              </a:rPr>
              <a:t>PRESS</a:t>
            </a:r>
            <a:endParaRPr lang="en-US" sz="3200" dirty="0">
              <a:latin typeface="+mn-lt"/>
            </a:endParaRPr>
          </a:p>
        </p:txBody>
      </p:sp>
      <p:sp>
        <p:nvSpPr>
          <p:cNvPr id="3" name="Content Placeholder 2">
            <a:extLst>
              <a:ext uri="{FF2B5EF4-FFF2-40B4-BE49-F238E27FC236}">
                <a16:creationId xmlns:a16="http://schemas.microsoft.com/office/drawing/2014/main" id="{6FE1BA92-D944-73EA-844C-745295CB5361}"/>
              </a:ext>
            </a:extLst>
          </p:cNvPr>
          <p:cNvSpPr>
            <a:spLocks noGrp="1"/>
          </p:cNvSpPr>
          <p:nvPr>
            <p:ph idx="1"/>
          </p:nvPr>
        </p:nvSpPr>
        <p:spPr/>
        <p:txBody>
          <a:bodyPr/>
          <a:lstStyle/>
          <a:p>
            <a:r>
              <a:rPr lang="en-US" dirty="0"/>
              <a:t>Modular Design patterned after a Smart Device</a:t>
            </a:r>
          </a:p>
          <a:p>
            <a:r>
              <a:rPr lang="en-US" dirty="0"/>
              <a:t>Solution Agnostic –STRs, MPS, research, etc.</a:t>
            </a:r>
          </a:p>
          <a:p>
            <a:r>
              <a:rPr lang="en-US" dirty="0"/>
              <a:t>Flexible and Adaptable to accommodate your current workflow</a:t>
            </a:r>
          </a:p>
          <a:p>
            <a:r>
              <a:rPr lang="en-US" dirty="0"/>
              <a:t>Intuitive User Interface</a:t>
            </a:r>
          </a:p>
          <a:p>
            <a:r>
              <a:rPr lang="en-US" dirty="0"/>
              <a:t>Designed with the focus on </a:t>
            </a:r>
            <a:r>
              <a:rPr lang="en-US"/>
              <a:t>the Scientist </a:t>
            </a:r>
            <a:r>
              <a:rPr lang="en-US" dirty="0"/>
              <a:t>and </a:t>
            </a:r>
            <a:r>
              <a:rPr lang="en-US"/>
              <a:t>the Science</a:t>
            </a:r>
            <a:endParaRPr lang="en-US" dirty="0"/>
          </a:p>
          <a:p>
            <a:r>
              <a:rPr lang="en-US" dirty="0"/>
              <a:t>Cost Effective</a:t>
            </a:r>
          </a:p>
          <a:p>
            <a:endParaRPr lang="en-US" dirty="0"/>
          </a:p>
          <a:p>
            <a:endParaRPr lang="en-US" dirty="0"/>
          </a:p>
        </p:txBody>
      </p:sp>
    </p:spTree>
    <p:extLst>
      <p:ext uri="{BB962C8B-B14F-4D97-AF65-F5344CB8AC3E}">
        <p14:creationId xmlns:p14="http://schemas.microsoft.com/office/powerpoint/2010/main" val="1566309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1FAF87-C4A3-4C1A-8773-6A6F62732F65}"/>
              </a:ext>
            </a:extLst>
          </p:cNvPr>
          <p:cNvSpPr txBox="1"/>
          <p:nvPr/>
        </p:nvSpPr>
        <p:spPr>
          <a:xfrm>
            <a:off x="3071674" y="71021"/>
            <a:ext cx="5992427" cy="584775"/>
          </a:xfrm>
          <a:prstGeom prst="rect">
            <a:avLst/>
          </a:prstGeom>
          <a:noFill/>
        </p:spPr>
        <p:txBody>
          <a:bodyPr wrap="square" rtlCol="0">
            <a:spAutoFit/>
          </a:bodyPr>
          <a:lstStyle/>
          <a:p>
            <a:pPr algn="ctr"/>
            <a:r>
              <a:rPr lang="en-US" sz="3200" dirty="0"/>
              <a:t>Plate Stacks in each Phase</a:t>
            </a:r>
          </a:p>
        </p:txBody>
      </p:sp>
      <p:pic>
        <p:nvPicPr>
          <p:cNvPr id="3" name="Picture 2" descr="A screenshot of a computer&#10;&#10;Description automatically generated">
            <a:extLst>
              <a:ext uri="{FF2B5EF4-FFF2-40B4-BE49-F238E27FC236}">
                <a16:creationId xmlns:a16="http://schemas.microsoft.com/office/drawing/2014/main" id="{75966A9E-2E75-2C8E-6FF1-CAC47BA4D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1043172"/>
            <a:ext cx="11012074" cy="5344285"/>
          </a:xfrm>
          <a:prstGeom prst="rect">
            <a:avLst/>
          </a:prstGeom>
        </p:spPr>
      </p:pic>
    </p:spTree>
    <p:extLst>
      <p:ext uri="{BB962C8B-B14F-4D97-AF65-F5344CB8AC3E}">
        <p14:creationId xmlns:p14="http://schemas.microsoft.com/office/powerpoint/2010/main" val="2293163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B86C0904-881C-48DF-BF5F-CAFA2EFB6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4" y="949357"/>
            <a:ext cx="6621355" cy="5775293"/>
          </a:xfrm>
          <a:prstGeom prst="rect">
            <a:avLst/>
          </a:prstGeom>
        </p:spPr>
      </p:pic>
      <p:sp>
        <p:nvSpPr>
          <p:cNvPr id="4" name="TextBox 3">
            <a:extLst>
              <a:ext uri="{FF2B5EF4-FFF2-40B4-BE49-F238E27FC236}">
                <a16:creationId xmlns:a16="http://schemas.microsoft.com/office/drawing/2014/main" id="{6D529489-7B0C-4F93-B88F-18606963E92D}"/>
              </a:ext>
            </a:extLst>
          </p:cNvPr>
          <p:cNvSpPr txBox="1"/>
          <p:nvPr/>
        </p:nvSpPr>
        <p:spPr>
          <a:xfrm>
            <a:off x="3476625" y="85725"/>
            <a:ext cx="6296025" cy="584775"/>
          </a:xfrm>
          <a:prstGeom prst="rect">
            <a:avLst/>
          </a:prstGeom>
          <a:noFill/>
        </p:spPr>
        <p:txBody>
          <a:bodyPr wrap="square" rtlCol="0">
            <a:spAutoFit/>
          </a:bodyPr>
          <a:lstStyle/>
          <a:p>
            <a:pPr algn="ctr"/>
            <a:r>
              <a:rPr lang="en-US" sz="3200" dirty="0"/>
              <a:t>Workflow Manager</a:t>
            </a:r>
          </a:p>
        </p:txBody>
      </p:sp>
      <p:pic>
        <p:nvPicPr>
          <p:cNvPr id="5" name="Picture 4" descr="Timeline&#10;&#10;Description automatically generated">
            <a:extLst>
              <a:ext uri="{FF2B5EF4-FFF2-40B4-BE49-F238E27FC236}">
                <a16:creationId xmlns:a16="http://schemas.microsoft.com/office/drawing/2014/main" id="{669C2C05-47F2-4078-B1F4-C08524F05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5187" y="3653732"/>
            <a:ext cx="4907705" cy="1341236"/>
          </a:xfrm>
          <a:prstGeom prst="rect">
            <a:avLst/>
          </a:prstGeom>
        </p:spPr>
      </p:pic>
      <p:cxnSp>
        <p:nvCxnSpPr>
          <p:cNvPr id="7" name="Straight Arrow Connector 6">
            <a:extLst>
              <a:ext uri="{FF2B5EF4-FFF2-40B4-BE49-F238E27FC236}">
                <a16:creationId xmlns:a16="http://schemas.microsoft.com/office/drawing/2014/main" id="{05709342-6619-408C-AE55-8958CB838C97}"/>
              </a:ext>
            </a:extLst>
          </p:cNvPr>
          <p:cNvCxnSpPr/>
          <p:nvPr/>
        </p:nvCxnSpPr>
        <p:spPr>
          <a:xfrm>
            <a:off x="6810375" y="2714625"/>
            <a:ext cx="1219200" cy="1504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2EEFC23-A660-4BBA-BB39-0B61139EF2DB}"/>
              </a:ext>
            </a:extLst>
          </p:cNvPr>
          <p:cNvCxnSpPr/>
          <p:nvPr/>
        </p:nvCxnSpPr>
        <p:spPr>
          <a:xfrm>
            <a:off x="6810375" y="2521258"/>
            <a:ext cx="1703310" cy="1633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A987FFB-AF1F-4623-833E-84F27E6B7BE3}"/>
              </a:ext>
            </a:extLst>
          </p:cNvPr>
          <p:cNvCxnSpPr/>
          <p:nvPr/>
        </p:nvCxnSpPr>
        <p:spPr>
          <a:xfrm>
            <a:off x="6810375" y="1677880"/>
            <a:ext cx="4925905" cy="2476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51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F90FB5-1C92-4BBD-BF51-D29A9C16B8F7}"/>
              </a:ext>
            </a:extLst>
          </p:cNvPr>
          <p:cNvSpPr txBox="1"/>
          <p:nvPr/>
        </p:nvSpPr>
        <p:spPr>
          <a:xfrm>
            <a:off x="3676650" y="323850"/>
            <a:ext cx="6438900" cy="584775"/>
          </a:xfrm>
          <a:prstGeom prst="rect">
            <a:avLst/>
          </a:prstGeom>
          <a:noFill/>
        </p:spPr>
        <p:txBody>
          <a:bodyPr wrap="square" rtlCol="0">
            <a:spAutoFit/>
          </a:bodyPr>
          <a:lstStyle/>
          <a:p>
            <a:r>
              <a:rPr lang="en-US" sz="3200" dirty="0"/>
              <a:t>Source(s) and Destinations(s)</a:t>
            </a:r>
          </a:p>
        </p:txBody>
      </p:sp>
      <p:pic>
        <p:nvPicPr>
          <p:cNvPr id="8" name="Picture 7" descr="Graphical user interface, application&#10;&#10;Description automatically generated">
            <a:extLst>
              <a:ext uri="{FF2B5EF4-FFF2-40B4-BE49-F238E27FC236}">
                <a16:creationId xmlns:a16="http://schemas.microsoft.com/office/drawing/2014/main" id="{FE0C50F6-D806-4FD5-A557-139C3EAB2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313" y="1593782"/>
            <a:ext cx="11248128" cy="2930593"/>
          </a:xfrm>
          <a:prstGeom prst="rect">
            <a:avLst/>
          </a:prstGeom>
        </p:spPr>
      </p:pic>
    </p:spTree>
    <p:extLst>
      <p:ext uri="{BB962C8B-B14F-4D97-AF65-F5344CB8AC3E}">
        <p14:creationId xmlns:p14="http://schemas.microsoft.com/office/powerpoint/2010/main" val="2566850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5125"/>
            <a:ext cx="9372600" cy="740511"/>
          </a:xfrm>
        </p:spPr>
        <p:txBody>
          <a:bodyPr>
            <a:normAutofit/>
          </a:bodyPr>
          <a:lstStyle/>
          <a:p>
            <a:pPr algn="ctr"/>
            <a:r>
              <a:rPr lang="en-US" sz="3200" dirty="0">
                <a:latin typeface="+mn-lt"/>
              </a:rPr>
              <a:t>Transfer Window</a:t>
            </a:r>
          </a:p>
        </p:txBody>
      </p:sp>
      <p:pic>
        <p:nvPicPr>
          <p:cNvPr id="5" name="Content Placeholder 4" descr="A screenshot of a computer&#10;&#10;Description automatically generated">
            <a:extLst>
              <a:ext uri="{FF2B5EF4-FFF2-40B4-BE49-F238E27FC236}">
                <a16:creationId xmlns:a16="http://schemas.microsoft.com/office/drawing/2014/main" id="{92C4112E-3047-4A30-B0FF-F73F5A8BB3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5081" y="1166019"/>
            <a:ext cx="7561839" cy="4525963"/>
          </a:xfrm>
        </p:spPr>
      </p:pic>
      <p:sp>
        <p:nvSpPr>
          <p:cNvPr id="6" name="TextBox 5">
            <a:extLst>
              <a:ext uri="{FF2B5EF4-FFF2-40B4-BE49-F238E27FC236}">
                <a16:creationId xmlns:a16="http://schemas.microsoft.com/office/drawing/2014/main" id="{3511B0B9-0B02-4D95-B5BA-43453BEEF9A3}"/>
              </a:ext>
            </a:extLst>
          </p:cNvPr>
          <p:cNvSpPr txBox="1"/>
          <p:nvPr/>
        </p:nvSpPr>
        <p:spPr>
          <a:xfrm>
            <a:off x="2315081" y="5752365"/>
            <a:ext cx="7561839" cy="830997"/>
          </a:xfrm>
          <a:prstGeom prst="rect">
            <a:avLst/>
          </a:prstGeom>
          <a:noFill/>
        </p:spPr>
        <p:txBody>
          <a:bodyPr wrap="square" rtlCol="0">
            <a:spAutoFit/>
          </a:bodyPr>
          <a:lstStyle/>
          <a:p>
            <a:r>
              <a:rPr lang="en-US" sz="2400" dirty="0"/>
              <a:t>Combine any number, shape, and size of plates.  Samples can be transferred individually or as groups.</a:t>
            </a:r>
          </a:p>
        </p:txBody>
      </p:sp>
      <p:sp>
        <p:nvSpPr>
          <p:cNvPr id="7" name="Arrow: Right 6">
            <a:extLst>
              <a:ext uri="{FF2B5EF4-FFF2-40B4-BE49-F238E27FC236}">
                <a16:creationId xmlns:a16="http://schemas.microsoft.com/office/drawing/2014/main" id="{84F8CA2D-40B5-49CD-B8CC-1ED937E8DBF5}"/>
              </a:ext>
            </a:extLst>
          </p:cNvPr>
          <p:cNvSpPr/>
          <p:nvPr/>
        </p:nvSpPr>
        <p:spPr>
          <a:xfrm rot="19197670" flipV="1">
            <a:off x="2314595" y="2474736"/>
            <a:ext cx="129623"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low confidence">
            <a:extLst>
              <a:ext uri="{FF2B5EF4-FFF2-40B4-BE49-F238E27FC236}">
                <a16:creationId xmlns:a16="http://schemas.microsoft.com/office/drawing/2014/main" id="{4A1AB6B7-D7A5-4FAD-BE01-3D7EA4130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1340285"/>
            <a:ext cx="11197834" cy="4546165"/>
          </a:xfrm>
          <a:prstGeom prst="rect">
            <a:avLst/>
          </a:prstGeom>
        </p:spPr>
      </p:pic>
      <p:sp>
        <p:nvSpPr>
          <p:cNvPr id="2" name="TextBox 1">
            <a:extLst>
              <a:ext uri="{FF2B5EF4-FFF2-40B4-BE49-F238E27FC236}">
                <a16:creationId xmlns:a16="http://schemas.microsoft.com/office/drawing/2014/main" id="{EC948EAB-93DE-414C-A21A-530B2E501E6C}"/>
              </a:ext>
            </a:extLst>
          </p:cNvPr>
          <p:cNvSpPr txBox="1"/>
          <p:nvPr/>
        </p:nvSpPr>
        <p:spPr>
          <a:xfrm>
            <a:off x="3438525" y="400050"/>
            <a:ext cx="5695950" cy="584775"/>
          </a:xfrm>
          <a:prstGeom prst="rect">
            <a:avLst/>
          </a:prstGeom>
          <a:noFill/>
        </p:spPr>
        <p:txBody>
          <a:bodyPr wrap="square" rtlCol="0">
            <a:spAutoFit/>
          </a:bodyPr>
          <a:lstStyle/>
          <a:p>
            <a:r>
              <a:rPr lang="en-US" sz="3200" dirty="0"/>
              <a:t>Quality </a:t>
            </a:r>
            <a:r>
              <a:rPr lang="en-US" sz="3200"/>
              <a:t>vs Policy </a:t>
            </a:r>
            <a:r>
              <a:rPr lang="en-US" sz="3200" dirty="0"/>
              <a:t>Rule Umbrella</a:t>
            </a:r>
          </a:p>
        </p:txBody>
      </p:sp>
    </p:spTree>
    <p:extLst>
      <p:ext uri="{BB962C8B-B14F-4D97-AF65-F5344CB8AC3E}">
        <p14:creationId xmlns:p14="http://schemas.microsoft.com/office/powerpoint/2010/main" val="894126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200" dirty="0">
                <a:latin typeface="+mn-lt"/>
              </a:rPr>
              <a:t>Some Examples of Rule Firings</a:t>
            </a:r>
          </a:p>
        </p:txBody>
      </p:sp>
      <p:sp>
        <p:nvSpPr>
          <p:cNvPr id="5" name="Content Placeholder 4"/>
          <p:cNvSpPr>
            <a:spLocks noGrp="1"/>
          </p:cNvSpPr>
          <p:nvPr>
            <p:ph sz="half" idx="1"/>
          </p:nvPr>
        </p:nvSpPr>
        <p:spPr/>
        <p:txBody>
          <a:bodyPr>
            <a:normAutofit/>
          </a:bodyPr>
          <a:lstStyle/>
          <a:p>
            <a:r>
              <a:rPr lang="en-US" dirty="0"/>
              <a:t>Policy       </a:t>
            </a:r>
            <a:r>
              <a:rPr lang="en-US" b="1" dirty="0"/>
              <a:t>X</a:t>
            </a:r>
          </a:p>
          <a:p>
            <a:pPr lvl="1"/>
            <a:r>
              <a:rPr lang="en-US" dirty="0"/>
              <a:t>Missing Controls</a:t>
            </a:r>
          </a:p>
          <a:p>
            <a:pPr lvl="1"/>
            <a:r>
              <a:rPr lang="en-US" dirty="0"/>
              <a:t>Mismatched Import</a:t>
            </a:r>
          </a:p>
          <a:p>
            <a:pPr lvl="1"/>
            <a:r>
              <a:rPr lang="en-US" dirty="0"/>
              <a:t>Amp chem doesn’t match assessment</a:t>
            </a:r>
          </a:p>
          <a:p>
            <a:pPr lvl="1"/>
            <a:r>
              <a:rPr lang="en-US" dirty="0"/>
              <a:t>Assessment required</a:t>
            </a:r>
          </a:p>
          <a:p>
            <a:pPr lvl="1"/>
            <a:r>
              <a:rPr lang="en-US" dirty="0"/>
              <a:t>Sample requires review</a:t>
            </a:r>
          </a:p>
          <a:p>
            <a:pPr lvl="1"/>
            <a:r>
              <a:rPr lang="en-US" dirty="0"/>
              <a:t>Advance only Published Plates</a:t>
            </a:r>
          </a:p>
          <a:p>
            <a:pPr lvl="1"/>
            <a:r>
              <a:rPr lang="en-US" dirty="0"/>
              <a:t>Expired Reagents</a:t>
            </a:r>
          </a:p>
        </p:txBody>
      </p:sp>
      <p:sp>
        <p:nvSpPr>
          <p:cNvPr id="6" name="Content Placeholder 5"/>
          <p:cNvSpPr>
            <a:spLocks noGrp="1"/>
          </p:cNvSpPr>
          <p:nvPr>
            <p:ph sz="half" idx="2"/>
          </p:nvPr>
        </p:nvSpPr>
        <p:spPr>
          <a:xfrm>
            <a:off x="6096000" y="1825625"/>
            <a:ext cx="5181600" cy="4351338"/>
          </a:xfrm>
        </p:spPr>
        <p:txBody>
          <a:bodyPr>
            <a:normAutofit/>
          </a:bodyPr>
          <a:lstStyle/>
          <a:p>
            <a:r>
              <a:rPr lang="en-US" dirty="0"/>
              <a:t>Quality         </a:t>
            </a:r>
          </a:p>
          <a:p>
            <a:pPr lvl="1"/>
            <a:r>
              <a:rPr lang="en-US" dirty="0"/>
              <a:t>Check IPC</a:t>
            </a:r>
          </a:p>
          <a:p>
            <a:pPr lvl="1"/>
            <a:r>
              <a:rPr lang="en-US" dirty="0"/>
              <a:t>Curves Checks</a:t>
            </a:r>
          </a:p>
          <a:p>
            <a:pPr lvl="1"/>
            <a:r>
              <a:rPr lang="en-US" dirty="0"/>
              <a:t>Autosomal Low</a:t>
            </a:r>
          </a:p>
          <a:p>
            <a:pPr lvl="1"/>
            <a:r>
              <a:rPr lang="en-US" dirty="0"/>
              <a:t>Y Low</a:t>
            </a:r>
          </a:p>
          <a:p>
            <a:pPr lvl="1"/>
            <a:r>
              <a:rPr lang="en-US" dirty="0"/>
              <a:t>Elevated Auto/Y ratio</a:t>
            </a:r>
          </a:p>
          <a:p>
            <a:pPr lvl="1"/>
            <a:r>
              <a:rPr lang="en-US" dirty="0"/>
              <a:t>Notes Added</a:t>
            </a:r>
          </a:p>
          <a:p>
            <a:pPr lvl="1"/>
            <a:r>
              <a:rPr lang="en-US" dirty="0"/>
              <a:t>Documentation Incomplete</a:t>
            </a:r>
          </a:p>
          <a:p>
            <a:pPr lvl="1"/>
            <a:r>
              <a:rPr lang="en-US" dirty="0"/>
              <a:t>Expired Reagents</a:t>
            </a:r>
          </a:p>
          <a:p>
            <a:pPr lvl="1"/>
            <a:endParaRPr lang="en-US" dirty="0"/>
          </a:p>
          <a:p>
            <a:pPr lvl="1"/>
            <a:endParaRPr lang="en-US" dirty="0"/>
          </a:p>
        </p:txBody>
      </p:sp>
      <p:sp>
        <p:nvSpPr>
          <p:cNvPr id="2" name="Isosceles Triangle 1">
            <a:extLst>
              <a:ext uri="{FF2B5EF4-FFF2-40B4-BE49-F238E27FC236}">
                <a16:creationId xmlns:a16="http://schemas.microsoft.com/office/drawing/2014/main" id="{4D05AA46-E6FD-A482-655E-39BF7A47DB26}"/>
              </a:ext>
            </a:extLst>
          </p:cNvPr>
          <p:cNvSpPr/>
          <p:nvPr/>
        </p:nvSpPr>
        <p:spPr>
          <a:xfrm>
            <a:off x="8145624" y="1931436"/>
            <a:ext cx="317241" cy="289249"/>
          </a:xfrm>
          <a:prstGeom prst="triangle">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descr="trio2Capture.PNG">
            <a:extLst>
              <a:ext uri="{FF2B5EF4-FFF2-40B4-BE49-F238E27FC236}">
                <a16:creationId xmlns:a16="http://schemas.microsoft.com/office/drawing/2014/main" id="{E8FAE132-B837-45FD-9D0D-00AD60705EB4}"/>
              </a:ext>
            </a:extLst>
          </p:cNvPr>
          <p:cNvPicPr>
            <a:picLocks noChangeAspect="1"/>
          </p:cNvPicPr>
          <p:nvPr/>
        </p:nvPicPr>
        <p:blipFill>
          <a:blip r:embed="rId3" cstate="print"/>
          <a:stretch>
            <a:fillRect/>
          </a:stretch>
        </p:blipFill>
        <p:spPr>
          <a:xfrm>
            <a:off x="1890074" y="1417638"/>
            <a:ext cx="9130180" cy="5279261"/>
          </a:xfrm>
          <a:prstGeom prst="rect">
            <a:avLst/>
          </a:prstGeom>
        </p:spPr>
      </p:pic>
      <p:sp>
        <p:nvSpPr>
          <p:cNvPr id="3" name="Title 1">
            <a:extLst>
              <a:ext uri="{FF2B5EF4-FFF2-40B4-BE49-F238E27FC236}">
                <a16:creationId xmlns:a16="http://schemas.microsoft.com/office/drawing/2014/main" id="{1DD9C7F2-16B5-49E5-9BA3-7F6E9760E685}"/>
              </a:ext>
            </a:extLst>
          </p:cNvPr>
          <p:cNvSpPr txBox="1">
            <a:spLocks/>
          </p:cNvSpPr>
          <p:nvPr/>
        </p:nvSpPr>
        <p:spPr>
          <a:xfrm>
            <a:off x="1890074" y="274638"/>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Automated Quality Control Alerts Ensure Quality of Results and Saves Valuable Analyst Time</a:t>
            </a:r>
          </a:p>
        </p:txBody>
      </p:sp>
    </p:spTree>
    <p:extLst>
      <p:ext uri="{BB962C8B-B14F-4D97-AF65-F5344CB8AC3E}">
        <p14:creationId xmlns:p14="http://schemas.microsoft.com/office/powerpoint/2010/main" val="888130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DAA545-BEB6-4F10-8EF6-7CB71245766D}"/>
              </a:ext>
            </a:extLst>
          </p:cNvPr>
          <p:cNvPicPr>
            <a:picLocks noChangeAspect="1"/>
          </p:cNvPicPr>
          <p:nvPr/>
        </p:nvPicPr>
        <p:blipFill rotWithShape="1">
          <a:blip r:embed="rId2"/>
          <a:srcRect t="17534" r="21507" b="5571"/>
          <a:stretch/>
        </p:blipFill>
        <p:spPr>
          <a:xfrm>
            <a:off x="688932" y="263046"/>
            <a:ext cx="11365657" cy="6263013"/>
          </a:xfrm>
          <a:prstGeom prst="rect">
            <a:avLst/>
          </a:prstGeom>
        </p:spPr>
      </p:pic>
      <p:sp>
        <p:nvSpPr>
          <p:cNvPr id="4" name="Arrow: Right 3">
            <a:extLst>
              <a:ext uri="{FF2B5EF4-FFF2-40B4-BE49-F238E27FC236}">
                <a16:creationId xmlns:a16="http://schemas.microsoft.com/office/drawing/2014/main" id="{6517C841-75B8-428A-9AD1-FB3DE205BC9B}"/>
              </a:ext>
            </a:extLst>
          </p:cNvPr>
          <p:cNvSpPr/>
          <p:nvPr/>
        </p:nvSpPr>
        <p:spPr>
          <a:xfrm rot="12548213">
            <a:off x="1533655" y="3804259"/>
            <a:ext cx="200417" cy="10020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5547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A58F-EE73-414D-9106-C8CE077BA55F}"/>
              </a:ext>
            </a:extLst>
          </p:cNvPr>
          <p:cNvSpPr>
            <a:spLocks noGrp="1"/>
          </p:cNvSpPr>
          <p:nvPr>
            <p:ph type="title"/>
          </p:nvPr>
        </p:nvSpPr>
        <p:spPr/>
        <p:txBody>
          <a:bodyPr>
            <a:normAutofit/>
          </a:bodyPr>
          <a:lstStyle/>
          <a:p>
            <a:r>
              <a:rPr lang="en-US" sz="3200" dirty="0">
                <a:latin typeface="+mn-lt"/>
              </a:rPr>
              <a:t>Higher Level Logic Computer Assisted Sample Assessment</a:t>
            </a:r>
          </a:p>
        </p:txBody>
      </p:sp>
      <p:pic>
        <p:nvPicPr>
          <p:cNvPr id="4" name="Picture 3" descr="A screenshot of a computer&#10;&#10;Description automatically generated">
            <a:extLst>
              <a:ext uri="{FF2B5EF4-FFF2-40B4-BE49-F238E27FC236}">
                <a16:creationId xmlns:a16="http://schemas.microsoft.com/office/drawing/2014/main" id="{D5C5B223-24FA-4C3B-BF7F-F203F0AC6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136" y="1447801"/>
            <a:ext cx="9144000" cy="4861965"/>
          </a:xfrm>
          <a:prstGeom prst="rect">
            <a:avLst/>
          </a:prstGeom>
        </p:spPr>
      </p:pic>
    </p:spTree>
    <p:extLst>
      <p:ext uri="{BB962C8B-B14F-4D97-AF65-F5344CB8AC3E}">
        <p14:creationId xmlns:p14="http://schemas.microsoft.com/office/powerpoint/2010/main" val="2573577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159EF8-F065-4FD4-8D80-AA5120EF0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1081" y="300719"/>
            <a:ext cx="5989839" cy="6256562"/>
          </a:xfrm>
          <a:prstGeom prst="rect">
            <a:avLst/>
          </a:prstGeom>
        </p:spPr>
      </p:pic>
    </p:spTree>
    <p:extLst>
      <p:ext uri="{BB962C8B-B14F-4D97-AF65-F5344CB8AC3E}">
        <p14:creationId xmlns:p14="http://schemas.microsoft.com/office/powerpoint/2010/main" val="2383298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8B5BDD-698C-9AE5-18DD-D5CC1D3602AD}"/>
              </a:ext>
            </a:extLst>
          </p:cNvPr>
          <p:cNvPicPr>
            <a:picLocks noChangeAspect="1"/>
          </p:cNvPicPr>
          <p:nvPr/>
        </p:nvPicPr>
        <p:blipFill>
          <a:blip r:embed="rId2"/>
          <a:stretch>
            <a:fillRect/>
          </a:stretch>
        </p:blipFill>
        <p:spPr>
          <a:xfrm>
            <a:off x="3123785" y="313890"/>
            <a:ext cx="5944430" cy="6230219"/>
          </a:xfrm>
          <a:prstGeom prst="rect">
            <a:avLst/>
          </a:prstGeom>
        </p:spPr>
      </p:pic>
    </p:spTree>
    <p:extLst>
      <p:ext uri="{BB962C8B-B14F-4D97-AF65-F5344CB8AC3E}">
        <p14:creationId xmlns:p14="http://schemas.microsoft.com/office/powerpoint/2010/main" val="1541159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mn-lt"/>
              </a:rPr>
              <a:t>Support View for Tech Review</a:t>
            </a:r>
          </a:p>
        </p:txBody>
      </p:sp>
      <p:pic>
        <p:nvPicPr>
          <p:cNvPr id="7" name="Content Placeholder 6" descr="Table&#10;&#10;Description automatically generated">
            <a:extLst>
              <a:ext uri="{FF2B5EF4-FFF2-40B4-BE49-F238E27FC236}">
                <a16:creationId xmlns:a16="http://schemas.microsoft.com/office/drawing/2014/main" id="{0CEDCC3A-68C4-41C8-B6F9-6763F00125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350" y="1187478"/>
            <a:ext cx="8956716" cy="5670521"/>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F0BBAC69-5F88-3CC7-EBE2-9C950ADFF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342" y="900006"/>
            <a:ext cx="10985315" cy="5057987"/>
          </a:xfrm>
          <a:prstGeom prst="rect">
            <a:avLst/>
          </a:prstGeom>
        </p:spPr>
      </p:pic>
    </p:spTree>
    <p:extLst>
      <p:ext uri="{BB962C8B-B14F-4D97-AF65-F5344CB8AC3E}">
        <p14:creationId xmlns:p14="http://schemas.microsoft.com/office/powerpoint/2010/main" val="2095753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6FEF72-470A-928E-E37B-C94B662CC3CE}"/>
              </a:ext>
            </a:extLst>
          </p:cNvPr>
          <p:cNvPicPr>
            <a:picLocks noChangeAspect="1"/>
          </p:cNvPicPr>
          <p:nvPr/>
        </p:nvPicPr>
        <p:blipFill>
          <a:blip r:embed="rId2"/>
          <a:stretch>
            <a:fillRect/>
          </a:stretch>
        </p:blipFill>
        <p:spPr>
          <a:xfrm>
            <a:off x="3272168" y="638652"/>
            <a:ext cx="5498208" cy="5737566"/>
          </a:xfrm>
          <a:prstGeom prst="rect">
            <a:avLst/>
          </a:prstGeom>
        </p:spPr>
      </p:pic>
    </p:spTree>
    <p:extLst>
      <p:ext uri="{BB962C8B-B14F-4D97-AF65-F5344CB8AC3E}">
        <p14:creationId xmlns:p14="http://schemas.microsoft.com/office/powerpoint/2010/main" val="1365469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1705DF-E9FF-9CE1-A76A-4178FD4501E9}"/>
              </a:ext>
            </a:extLst>
          </p:cNvPr>
          <p:cNvPicPr>
            <a:picLocks noChangeAspect="1"/>
          </p:cNvPicPr>
          <p:nvPr/>
        </p:nvPicPr>
        <p:blipFill>
          <a:blip r:embed="rId2"/>
          <a:stretch>
            <a:fillRect/>
          </a:stretch>
        </p:blipFill>
        <p:spPr>
          <a:xfrm>
            <a:off x="2143155" y="805758"/>
            <a:ext cx="7287766" cy="5622202"/>
          </a:xfrm>
          <a:prstGeom prst="rect">
            <a:avLst/>
          </a:prstGeom>
        </p:spPr>
      </p:pic>
      <p:sp>
        <p:nvSpPr>
          <p:cNvPr id="2" name="TextBox 1">
            <a:extLst>
              <a:ext uri="{FF2B5EF4-FFF2-40B4-BE49-F238E27FC236}">
                <a16:creationId xmlns:a16="http://schemas.microsoft.com/office/drawing/2014/main" id="{7B9CEF13-C026-3037-5081-C7F0AF42B2E1}"/>
              </a:ext>
            </a:extLst>
          </p:cNvPr>
          <p:cNvSpPr txBox="1"/>
          <p:nvPr/>
        </p:nvSpPr>
        <p:spPr>
          <a:xfrm>
            <a:off x="3177766" y="220983"/>
            <a:ext cx="5993394" cy="584775"/>
          </a:xfrm>
          <a:prstGeom prst="rect">
            <a:avLst/>
          </a:prstGeom>
          <a:noFill/>
        </p:spPr>
        <p:txBody>
          <a:bodyPr wrap="square" rtlCol="0">
            <a:spAutoFit/>
          </a:bodyPr>
          <a:lstStyle/>
          <a:p>
            <a:r>
              <a:rPr lang="en-US" sz="3200" dirty="0"/>
              <a:t>Customizable Report Designer </a:t>
            </a:r>
          </a:p>
        </p:txBody>
      </p:sp>
    </p:spTree>
    <p:extLst>
      <p:ext uri="{BB962C8B-B14F-4D97-AF65-F5344CB8AC3E}">
        <p14:creationId xmlns:p14="http://schemas.microsoft.com/office/powerpoint/2010/main" val="961075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0DAA28-48DC-730E-0FB7-BD60B084C9FD}"/>
              </a:ext>
            </a:extLst>
          </p:cNvPr>
          <p:cNvPicPr>
            <a:picLocks noChangeAspect="1"/>
          </p:cNvPicPr>
          <p:nvPr/>
        </p:nvPicPr>
        <p:blipFill>
          <a:blip r:embed="rId2"/>
          <a:stretch>
            <a:fillRect/>
          </a:stretch>
        </p:blipFill>
        <p:spPr>
          <a:xfrm>
            <a:off x="3182073" y="495602"/>
            <a:ext cx="5607966" cy="5866795"/>
          </a:xfrm>
          <a:prstGeom prst="rect">
            <a:avLst/>
          </a:prstGeom>
        </p:spPr>
      </p:pic>
    </p:spTree>
    <p:extLst>
      <p:ext uri="{BB962C8B-B14F-4D97-AF65-F5344CB8AC3E}">
        <p14:creationId xmlns:p14="http://schemas.microsoft.com/office/powerpoint/2010/main" val="3555350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87F0C6-0E73-6891-F7A5-FA87F8F040BA}"/>
              </a:ext>
            </a:extLst>
          </p:cNvPr>
          <p:cNvPicPr>
            <a:picLocks noChangeAspect="1"/>
          </p:cNvPicPr>
          <p:nvPr/>
        </p:nvPicPr>
        <p:blipFill>
          <a:blip r:embed="rId2"/>
          <a:stretch>
            <a:fillRect/>
          </a:stretch>
        </p:blipFill>
        <p:spPr>
          <a:xfrm>
            <a:off x="557063" y="1219200"/>
            <a:ext cx="11104008" cy="4899680"/>
          </a:xfrm>
          <a:prstGeom prst="rect">
            <a:avLst/>
          </a:prstGeom>
        </p:spPr>
      </p:pic>
      <p:sp>
        <p:nvSpPr>
          <p:cNvPr id="4" name="Title 3">
            <a:extLst>
              <a:ext uri="{FF2B5EF4-FFF2-40B4-BE49-F238E27FC236}">
                <a16:creationId xmlns:a16="http://schemas.microsoft.com/office/drawing/2014/main" id="{68ADABE2-FEED-C7E2-2B82-5874B77A0B43}"/>
              </a:ext>
            </a:extLst>
          </p:cNvPr>
          <p:cNvSpPr>
            <a:spLocks noGrp="1"/>
          </p:cNvSpPr>
          <p:nvPr>
            <p:ph type="title"/>
          </p:nvPr>
        </p:nvSpPr>
        <p:spPr>
          <a:xfrm>
            <a:off x="1321986" y="147944"/>
            <a:ext cx="9574161" cy="1071256"/>
          </a:xfrm>
        </p:spPr>
        <p:txBody>
          <a:bodyPr>
            <a:normAutofit/>
          </a:bodyPr>
          <a:lstStyle/>
          <a:p>
            <a:pPr algn="ctr"/>
            <a:r>
              <a:rPr lang="en-US" sz="3200" dirty="0"/>
              <a:t>P</a:t>
            </a:r>
            <a:r>
              <a:rPr lang="en-US" sz="3200" dirty="0">
                <a:latin typeface="+mn-lt"/>
              </a:rPr>
              <a:t>rofile</a:t>
            </a:r>
            <a:r>
              <a:rPr lang="en-US" sz="3200" dirty="0"/>
              <a:t> </a:t>
            </a:r>
            <a:r>
              <a:rPr lang="en-US" sz="3200" dirty="0">
                <a:latin typeface="+mn-lt"/>
              </a:rPr>
              <a:t>Management</a:t>
            </a:r>
          </a:p>
        </p:txBody>
      </p:sp>
    </p:spTree>
    <p:extLst>
      <p:ext uri="{BB962C8B-B14F-4D97-AF65-F5344CB8AC3E}">
        <p14:creationId xmlns:p14="http://schemas.microsoft.com/office/powerpoint/2010/main" val="3247966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B47914-4DBA-0D32-A0F6-55C99F0C6B02}"/>
              </a:ext>
            </a:extLst>
          </p:cNvPr>
          <p:cNvPicPr>
            <a:picLocks noChangeAspect="1"/>
          </p:cNvPicPr>
          <p:nvPr/>
        </p:nvPicPr>
        <p:blipFill>
          <a:blip r:embed="rId2"/>
          <a:stretch>
            <a:fillRect/>
          </a:stretch>
        </p:blipFill>
        <p:spPr>
          <a:xfrm>
            <a:off x="3453731" y="657342"/>
            <a:ext cx="5284537" cy="5543316"/>
          </a:xfrm>
          <a:prstGeom prst="rect">
            <a:avLst/>
          </a:prstGeom>
        </p:spPr>
      </p:pic>
    </p:spTree>
    <p:extLst>
      <p:ext uri="{BB962C8B-B14F-4D97-AF65-F5344CB8AC3E}">
        <p14:creationId xmlns:p14="http://schemas.microsoft.com/office/powerpoint/2010/main" val="4158340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22E11F-9E42-5629-B65B-D0AA26492218}"/>
              </a:ext>
            </a:extLst>
          </p:cNvPr>
          <p:cNvPicPr>
            <a:picLocks noChangeAspect="1"/>
          </p:cNvPicPr>
          <p:nvPr/>
        </p:nvPicPr>
        <p:blipFill>
          <a:blip r:embed="rId2"/>
          <a:stretch>
            <a:fillRect/>
          </a:stretch>
        </p:blipFill>
        <p:spPr>
          <a:xfrm>
            <a:off x="845574" y="816076"/>
            <a:ext cx="10759152" cy="4644893"/>
          </a:xfrm>
          <a:prstGeom prst="rect">
            <a:avLst/>
          </a:prstGeom>
        </p:spPr>
      </p:pic>
    </p:spTree>
    <p:extLst>
      <p:ext uri="{BB962C8B-B14F-4D97-AF65-F5344CB8AC3E}">
        <p14:creationId xmlns:p14="http://schemas.microsoft.com/office/powerpoint/2010/main" val="3094887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A0F99E-E99C-B690-3BF2-07EF00BEAE8F}"/>
              </a:ext>
            </a:extLst>
          </p:cNvPr>
          <p:cNvSpPr>
            <a:spLocks noGrp="1"/>
          </p:cNvSpPr>
          <p:nvPr>
            <p:ph type="title"/>
          </p:nvPr>
        </p:nvSpPr>
        <p:spPr>
          <a:xfrm>
            <a:off x="838200" y="365125"/>
            <a:ext cx="10515600" cy="5158597"/>
          </a:xfrm>
        </p:spPr>
        <p:txBody>
          <a:bodyPr/>
          <a:lstStyle/>
          <a:p>
            <a:pPr algn="ctr"/>
            <a:r>
              <a:rPr lang="en-US" sz="7200" b="1"/>
              <a:t>Thank You</a:t>
            </a:r>
            <a:br>
              <a:rPr lang="en-US"/>
            </a:br>
            <a:br>
              <a:rPr lang="en-US"/>
            </a:br>
            <a:r>
              <a:rPr lang="en-US"/>
              <a:t>? Questions ?</a:t>
            </a:r>
            <a:endParaRPr lang="en-US" dirty="0"/>
          </a:p>
        </p:txBody>
      </p:sp>
    </p:spTree>
    <p:extLst>
      <p:ext uri="{BB962C8B-B14F-4D97-AF65-F5344CB8AC3E}">
        <p14:creationId xmlns:p14="http://schemas.microsoft.com/office/powerpoint/2010/main" val="1388100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30DC8D-DA82-D9AB-78CA-FB21BF9E7A58}"/>
              </a:ext>
            </a:extLst>
          </p:cNvPr>
          <p:cNvPicPr>
            <a:picLocks noChangeAspect="1"/>
          </p:cNvPicPr>
          <p:nvPr/>
        </p:nvPicPr>
        <p:blipFill>
          <a:blip r:embed="rId2"/>
          <a:stretch>
            <a:fillRect/>
          </a:stretch>
        </p:blipFill>
        <p:spPr>
          <a:xfrm>
            <a:off x="1214967" y="277857"/>
            <a:ext cx="9762066" cy="6302286"/>
          </a:xfrm>
          <a:prstGeom prst="rect">
            <a:avLst/>
          </a:prstGeom>
        </p:spPr>
      </p:pic>
    </p:spTree>
    <p:extLst>
      <p:ext uri="{BB962C8B-B14F-4D97-AF65-F5344CB8AC3E}">
        <p14:creationId xmlns:p14="http://schemas.microsoft.com/office/powerpoint/2010/main" val="427962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2570A921-3864-4415-B469-F52E04939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49" y="769931"/>
            <a:ext cx="11227294" cy="1865294"/>
          </a:xfrm>
          <a:prstGeom prst="rect">
            <a:avLst/>
          </a:prstGeom>
        </p:spPr>
      </p:pic>
      <p:pic>
        <p:nvPicPr>
          <p:cNvPr id="8" name="Content Placeholder 4">
            <a:extLst>
              <a:ext uri="{FF2B5EF4-FFF2-40B4-BE49-F238E27FC236}">
                <a16:creationId xmlns:a16="http://schemas.microsoft.com/office/drawing/2014/main" id="{584BE056-8018-4EFE-939F-2BE24C9A4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9025" y="2561349"/>
            <a:ext cx="3819525" cy="1445541"/>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1072C932-C1B4-48CC-ACB5-2FFF3ADAEE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6045" y="3939409"/>
            <a:ext cx="8196478" cy="2887682"/>
          </a:xfrm>
          <a:prstGeom prst="rect">
            <a:avLst/>
          </a:prstGeom>
        </p:spPr>
      </p:pic>
      <p:pic>
        <p:nvPicPr>
          <p:cNvPr id="12" name="Picture 11" descr="Graphical user interface, application, table, Excel&#10;&#10;Description automatically generated">
            <a:extLst>
              <a:ext uri="{FF2B5EF4-FFF2-40B4-BE49-F238E27FC236}">
                <a16:creationId xmlns:a16="http://schemas.microsoft.com/office/drawing/2014/main" id="{933F24F7-538C-45CF-8117-7B33B0B4E3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38" y="4159291"/>
            <a:ext cx="2837162" cy="2312530"/>
          </a:xfrm>
          <a:prstGeom prst="rect">
            <a:avLst/>
          </a:prstGeom>
        </p:spPr>
      </p:pic>
      <p:sp>
        <p:nvSpPr>
          <p:cNvPr id="13" name="Arrow: Right 12">
            <a:extLst>
              <a:ext uri="{FF2B5EF4-FFF2-40B4-BE49-F238E27FC236}">
                <a16:creationId xmlns:a16="http://schemas.microsoft.com/office/drawing/2014/main" id="{DADE2C8C-C15A-4784-BD3B-B0D8B4CA1C66}"/>
              </a:ext>
            </a:extLst>
          </p:cNvPr>
          <p:cNvSpPr/>
          <p:nvPr/>
        </p:nvSpPr>
        <p:spPr>
          <a:xfrm rot="19193250">
            <a:off x="3408747" y="4083952"/>
            <a:ext cx="112395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56636474-05A9-4628-86EC-57A289E9E227}"/>
              </a:ext>
            </a:extLst>
          </p:cNvPr>
          <p:cNvSpPr/>
          <p:nvPr/>
        </p:nvSpPr>
        <p:spPr>
          <a:xfrm rot="14060189">
            <a:off x="6591468" y="4126215"/>
            <a:ext cx="112395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961688F0-20ED-464F-AE34-9A95F400F985}"/>
              </a:ext>
            </a:extLst>
          </p:cNvPr>
          <p:cNvSpPr/>
          <p:nvPr/>
        </p:nvSpPr>
        <p:spPr>
          <a:xfrm rot="5400000">
            <a:off x="5233460" y="2414144"/>
            <a:ext cx="610654"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ACA10054-3D99-4319-9801-0583C64423EE}"/>
              </a:ext>
            </a:extLst>
          </p:cNvPr>
          <p:cNvSpPr txBox="1"/>
          <p:nvPr/>
        </p:nvSpPr>
        <p:spPr>
          <a:xfrm>
            <a:off x="541537" y="88365"/>
            <a:ext cx="11345663" cy="584775"/>
          </a:xfrm>
          <a:prstGeom prst="rect">
            <a:avLst/>
          </a:prstGeom>
          <a:noFill/>
        </p:spPr>
        <p:txBody>
          <a:bodyPr wrap="square" rtlCol="0">
            <a:spAutoFit/>
          </a:bodyPr>
          <a:lstStyle/>
          <a:p>
            <a:r>
              <a:rPr lang="en-US" sz="3200" dirty="0"/>
              <a:t>Compatible with Internal DB, External DB or Delimited Files</a:t>
            </a:r>
          </a:p>
        </p:txBody>
      </p:sp>
    </p:spTree>
    <p:extLst>
      <p:ext uri="{BB962C8B-B14F-4D97-AF65-F5344CB8AC3E}">
        <p14:creationId xmlns:p14="http://schemas.microsoft.com/office/powerpoint/2010/main" val="86507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meline2Capture.PNG"/>
          <p:cNvPicPr>
            <a:picLocks noChangeAspect="1"/>
          </p:cNvPicPr>
          <p:nvPr/>
        </p:nvPicPr>
        <p:blipFill>
          <a:blip r:embed="rId2" cstate="print"/>
          <a:stretch>
            <a:fillRect/>
          </a:stretch>
        </p:blipFill>
        <p:spPr>
          <a:xfrm>
            <a:off x="2316442" y="1066801"/>
            <a:ext cx="6905332" cy="5792755"/>
          </a:xfrm>
          <a:prstGeom prst="rect">
            <a:avLst/>
          </a:prstGeom>
        </p:spPr>
      </p:pic>
      <p:sp>
        <p:nvSpPr>
          <p:cNvPr id="2" name="TextBox 1">
            <a:extLst>
              <a:ext uri="{FF2B5EF4-FFF2-40B4-BE49-F238E27FC236}">
                <a16:creationId xmlns:a16="http://schemas.microsoft.com/office/drawing/2014/main" id="{62DE6E96-F31E-4C98-BD05-30BC6FE06363}"/>
              </a:ext>
            </a:extLst>
          </p:cNvPr>
          <p:cNvSpPr txBox="1"/>
          <p:nvPr/>
        </p:nvSpPr>
        <p:spPr>
          <a:xfrm>
            <a:off x="2613992" y="255106"/>
            <a:ext cx="7156174" cy="646331"/>
          </a:xfrm>
          <a:prstGeom prst="rect">
            <a:avLst/>
          </a:prstGeom>
          <a:noFill/>
        </p:spPr>
        <p:txBody>
          <a:bodyPr wrap="square" rtlCol="0">
            <a:spAutoFit/>
          </a:bodyPr>
          <a:lstStyle/>
          <a:p>
            <a:r>
              <a:rPr lang="en-US" sz="3600" dirty="0"/>
              <a:t>Dynamic Timeline Plate Level View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5C49FA-0B4E-47F8-9550-72A704C06BF0}"/>
              </a:ext>
            </a:extLst>
          </p:cNvPr>
          <p:cNvSpPr txBox="1"/>
          <p:nvPr/>
        </p:nvSpPr>
        <p:spPr>
          <a:xfrm>
            <a:off x="8026857" y="3400719"/>
            <a:ext cx="3268744" cy="1938992"/>
          </a:xfrm>
          <a:prstGeom prst="rect">
            <a:avLst/>
          </a:prstGeom>
          <a:noFill/>
        </p:spPr>
        <p:txBody>
          <a:bodyPr wrap="square">
            <a:spAutoFit/>
          </a:bodyPr>
          <a:lstStyle/>
          <a:p>
            <a:r>
              <a:rPr lang="en-US" sz="2400" dirty="0"/>
              <a:t>Entire sample process pathway(s) can be seen by clicking on any sample well on any plate in the sample’s history</a:t>
            </a:r>
          </a:p>
        </p:txBody>
      </p:sp>
      <p:sp>
        <p:nvSpPr>
          <p:cNvPr id="8" name="TextBox 7">
            <a:extLst>
              <a:ext uri="{FF2B5EF4-FFF2-40B4-BE49-F238E27FC236}">
                <a16:creationId xmlns:a16="http://schemas.microsoft.com/office/drawing/2014/main" id="{6E005379-EEF0-4FB1-918F-EFB8608AE49B}"/>
              </a:ext>
            </a:extLst>
          </p:cNvPr>
          <p:cNvSpPr txBox="1"/>
          <p:nvPr/>
        </p:nvSpPr>
        <p:spPr>
          <a:xfrm>
            <a:off x="1264676" y="283570"/>
            <a:ext cx="7181740" cy="584775"/>
          </a:xfrm>
          <a:prstGeom prst="rect">
            <a:avLst/>
          </a:prstGeom>
          <a:noFill/>
        </p:spPr>
        <p:txBody>
          <a:bodyPr wrap="square">
            <a:spAutoFit/>
          </a:bodyPr>
          <a:lstStyle/>
          <a:p>
            <a:pPr algn="ctr"/>
            <a:r>
              <a:rPr lang="en-US" sz="3200" dirty="0"/>
              <a:t>Complex sample process pathways</a:t>
            </a:r>
          </a:p>
        </p:txBody>
      </p:sp>
      <p:pic>
        <p:nvPicPr>
          <p:cNvPr id="12" name="Picture 11" descr="A picture containing screenshot&#10;&#10;Description automatically generated">
            <a:extLst>
              <a:ext uri="{FF2B5EF4-FFF2-40B4-BE49-F238E27FC236}">
                <a16:creationId xmlns:a16="http://schemas.microsoft.com/office/drawing/2014/main" id="{492FD03B-B9CA-4C40-B789-BEEF0537608E}"/>
              </a:ext>
            </a:extLst>
          </p:cNvPr>
          <p:cNvPicPr>
            <a:picLocks noChangeAspect="1"/>
          </p:cNvPicPr>
          <p:nvPr/>
        </p:nvPicPr>
        <p:blipFill>
          <a:blip r:embed="rId3"/>
          <a:stretch>
            <a:fillRect/>
          </a:stretch>
        </p:blipFill>
        <p:spPr>
          <a:xfrm>
            <a:off x="1264676" y="1683417"/>
            <a:ext cx="6275294" cy="3896256"/>
          </a:xfrm>
          <a:prstGeom prst="rect">
            <a:avLst/>
          </a:prstGeom>
        </p:spPr>
      </p:pic>
      <p:pic>
        <p:nvPicPr>
          <p:cNvPr id="14" name="Picture 13" descr="A close up of a device&#10;&#10;Description automatically generated">
            <a:extLst>
              <a:ext uri="{FF2B5EF4-FFF2-40B4-BE49-F238E27FC236}">
                <a16:creationId xmlns:a16="http://schemas.microsoft.com/office/drawing/2014/main" id="{27E7D710-89B9-472E-B939-4C2E3A6604BF}"/>
              </a:ext>
            </a:extLst>
          </p:cNvPr>
          <p:cNvPicPr>
            <a:picLocks noChangeAspect="1"/>
          </p:cNvPicPr>
          <p:nvPr/>
        </p:nvPicPr>
        <p:blipFill>
          <a:blip r:embed="rId4"/>
          <a:stretch>
            <a:fillRect/>
          </a:stretch>
        </p:blipFill>
        <p:spPr>
          <a:xfrm>
            <a:off x="7776981" y="1094019"/>
            <a:ext cx="3768497" cy="1733614"/>
          </a:xfrm>
          <a:prstGeom prst="rect">
            <a:avLst/>
          </a:prstGeom>
        </p:spPr>
      </p:pic>
      <p:cxnSp>
        <p:nvCxnSpPr>
          <p:cNvPr id="16" name="Straight Arrow Connector 15">
            <a:extLst>
              <a:ext uri="{FF2B5EF4-FFF2-40B4-BE49-F238E27FC236}">
                <a16:creationId xmlns:a16="http://schemas.microsoft.com/office/drawing/2014/main" id="{6B56DAD7-37E9-49B1-9569-FCAB6B8A1E14}"/>
              </a:ext>
            </a:extLst>
          </p:cNvPr>
          <p:cNvCxnSpPr/>
          <p:nvPr/>
        </p:nvCxnSpPr>
        <p:spPr>
          <a:xfrm flipH="1">
            <a:off x="4110087" y="1683417"/>
            <a:ext cx="3798870" cy="824113"/>
          </a:xfrm>
          <a:prstGeom prst="straightConnector1">
            <a:avLst/>
          </a:prstGeom>
          <a:ln w="381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1595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lendarCapture.PNG"/>
          <p:cNvPicPr>
            <a:picLocks noChangeAspect="1"/>
          </p:cNvPicPr>
          <p:nvPr/>
        </p:nvPicPr>
        <p:blipFill>
          <a:blip r:embed="rId2" cstate="print"/>
          <a:stretch>
            <a:fillRect/>
          </a:stretch>
        </p:blipFill>
        <p:spPr>
          <a:xfrm>
            <a:off x="2095500" y="1219200"/>
            <a:ext cx="8001000" cy="5016802"/>
          </a:xfrm>
          <a:prstGeom prst="rect">
            <a:avLst/>
          </a:prstGeom>
        </p:spPr>
      </p:pic>
      <p:sp>
        <p:nvSpPr>
          <p:cNvPr id="2" name="Title 1">
            <a:extLst>
              <a:ext uri="{FF2B5EF4-FFF2-40B4-BE49-F238E27FC236}">
                <a16:creationId xmlns:a16="http://schemas.microsoft.com/office/drawing/2014/main" id="{528AB002-9775-4838-B0BE-85BECE3D670A}"/>
              </a:ext>
            </a:extLst>
          </p:cNvPr>
          <p:cNvSpPr>
            <a:spLocks noGrp="1"/>
          </p:cNvSpPr>
          <p:nvPr>
            <p:ph type="title"/>
          </p:nvPr>
        </p:nvSpPr>
        <p:spPr>
          <a:xfrm>
            <a:off x="838200" y="184150"/>
            <a:ext cx="10515600" cy="1325563"/>
          </a:xfrm>
        </p:spPr>
        <p:txBody>
          <a:bodyPr>
            <a:normAutofit/>
          </a:bodyPr>
          <a:lstStyle/>
          <a:p>
            <a:pPr algn="ctr"/>
            <a:r>
              <a:rPr lang="en-US" sz="3200" dirty="0">
                <a:latin typeface="+mn-lt"/>
              </a:rPr>
              <a:t>Integrated Calendar</a:t>
            </a:r>
          </a:p>
        </p:txBody>
      </p:sp>
      <p:sp>
        <p:nvSpPr>
          <p:cNvPr id="6" name="TextBox 5">
            <a:extLst>
              <a:ext uri="{FF2B5EF4-FFF2-40B4-BE49-F238E27FC236}">
                <a16:creationId xmlns:a16="http://schemas.microsoft.com/office/drawing/2014/main" id="{84528266-1E0B-4F48-8963-1DC39FE4A4CF}"/>
              </a:ext>
            </a:extLst>
          </p:cNvPr>
          <p:cNvSpPr txBox="1"/>
          <p:nvPr/>
        </p:nvSpPr>
        <p:spPr>
          <a:xfrm>
            <a:off x="2124075" y="6308209"/>
            <a:ext cx="9229725" cy="461665"/>
          </a:xfrm>
          <a:prstGeom prst="rect">
            <a:avLst/>
          </a:prstGeom>
          <a:noFill/>
        </p:spPr>
        <p:txBody>
          <a:bodyPr wrap="square" rtlCol="0">
            <a:spAutoFit/>
          </a:bodyPr>
          <a:lstStyle/>
          <a:p>
            <a:r>
              <a:rPr lang="en-US" sz="2400" dirty="0">
                <a:latin typeface="+mn-lt"/>
              </a:rPr>
              <a:t>displays all relevant QA\QC and allows for custom event scheduling</a:t>
            </a:r>
            <a:endParaRPr lang="en-US" sz="2400" dirty="0"/>
          </a:p>
        </p:txBody>
      </p:sp>
    </p:spTree>
    <p:extLst>
      <p:ext uri="{BB962C8B-B14F-4D97-AF65-F5344CB8AC3E}">
        <p14:creationId xmlns:p14="http://schemas.microsoft.com/office/powerpoint/2010/main" val="1373914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CEBA37-D1CC-4F0C-AB17-BA8A0C1D7B10}"/>
              </a:ext>
            </a:extLst>
          </p:cNvPr>
          <p:cNvSpPr txBox="1"/>
          <p:nvPr/>
        </p:nvSpPr>
        <p:spPr>
          <a:xfrm>
            <a:off x="2347274" y="393271"/>
            <a:ext cx="6890476" cy="646331"/>
          </a:xfrm>
          <a:prstGeom prst="rect">
            <a:avLst/>
          </a:prstGeom>
          <a:noFill/>
        </p:spPr>
        <p:txBody>
          <a:bodyPr wrap="none" rtlCol="0">
            <a:spAutoFit/>
          </a:bodyPr>
          <a:lstStyle/>
          <a:p>
            <a:r>
              <a:rPr lang="en-US" sz="3600" dirty="0"/>
              <a:t>Completely customizable plate sizes</a:t>
            </a:r>
          </a:p>
        </p:txBody>
      </p:sp>
      <p:pic>
        <p:nvPicPr>
          <p:cNvPr id="4" name="Picture 3">
            <a:extLst>
              <a:ext uri="{FF2B5EF4-FFF2-40B4-BE49-F238E27FC236}">
                <a16:creationId xmlns:a16="http://schemas.microsoft.com/office/drawing/2014/main" id="{F6CC7A72-F7BF-40B5-899F-00690115C7DB}"/>
              </a:ext>
            </a:extLst>
          </p:cNvPr>
          <p:cNvPicPr>
            <a:picLocks noChangeAspect="1"/>
          </p:cNvPicPr>
          <p:nvPr/>
        </p:nvPicPr>
        <p:blipFill>
          <a:blip r:embed="rId3"/>
          <a:stretch>
            <a:fillRect/>
          </a:stretch>
        </p:blipFill>
        <p:spPr>
          <a:xfrm>
            <a:off x="1096617" y="1467172"/>
            <a:ext cx="4099915" cy="502964"/>
          </a:xfrm>
          <a:prstGeom prst="rect">
            <a:avLst/>
          </a:prstGeom>
        </p:spPr>
      </p:pic>
      <p:pic>
        <p:nvPicPr>
          <p:cNvPr id="6" name="Picture 5" descr="A close up of a logo&#10;&#10;Description automatically generated">
            <a:extLst>
              <a:ext uri="{FF2B5EF4-FFF2-40B4-BE49-F238E27FC236}">
                <a16:creationId xmlns:a16="http://schemas.microsoft.com/office/drawing/2014/main" id="{6BCDBE03-E1A6-4388-860D-108F9CB50529}"/>
              </a:ext>
            </a:extLst>
          </p:cNvPr>
          <p:cNvPicPr>
            <a:picLocks noChangeAspect="1"/>
          </p:cNvPicPr>
          <p:nvPr/>
        </p:nvPicPr>
        <p:blipFill>
          <a:blip r:embed="rId4"/>
          <a:stretch>
            <a:fillRect/>
          </a:stretch>
        </p:blipFill>
        <p:spPr>
          <a:xfrm>
            <a:off x="6225044" y="1215690"/>
            <a:ext cx="4191363" cy="1005927"/>
          </a:xfrm>
          <a:prstGeom prst="rect">
            <a:avLst/>
          </a:prstGeom>
        </p:spPr>
      </p:pic>
      <p:pic>
        <p:nvPicPr>
          <p:cNvPr id="10" name="Picture 9" descr="A close up of a device&#10;&#10;Description automatically generated">
            <a:extLst>
              <a:ext uri="{FF2B5EF4-FFF2-40B4-BE49-F238E27FC236}">
                <a16:creationId xmlns:a16="http://schemas.microsoft.com/office/drawing/2014/main" id="{D4311A0D-7840-4478-8573-49D0DD07171A}"/>
              </a:ext>
            </a:extLst>
          </p:cNvPr>
          <p:cNvPicPr>
            <a:picLocks noChangeAspect="1"/>
          </p:cNvPicPr>
          <p:nvPr/>
        </p:nvPicPr>
        <p:blipFill>
          <a:blip r:embed="rId5"/>
          <a:stretch>
            <a:fillRect/>
          </a:stretch>
        </p:blipFill>
        <p:spPr>
          <a:xfrm>
            <a:off x="878637" y="2526374"/>
            <a:ext cx="4494641" cy="3011044"/>
          </a:xfrm>
          <a:prstGeom prst="rect">
            <a:avLst/>
          </a:prstGeom>
        </p:spPr>
      </p:pic>
      <p:pic>
        <p:nvPicPr>
          <p:cNvPr id="12" name="Picture 11" descr="A close up of a computer&#10;&#10;Description automatically generated">
            <a:extLst>
              <a:ext uri="{FF2B5EF4-FFF2-40B4-BE49-F238E27FC236}">
                <a16:creationId xmlns:a16="http://schemas.microsoft.com/office/drawing/2014/main" id="{82DFD98B-24E6-4443-B29D-6145C06A4EE6}"/>
              </a:ext>
            </a:extLst>
          </p:cNvPr>
          <p:cNvPicPr>
            <a:picLocks noChangeAspect="1"/>
          </p:cNvPicPr>
          <p:nvPr/>
        </p:nvPicPr>
        <p:blipFill>
          <a:blip r:embed="rId6"/>
          <a:stretch>
            <a:fillRect/>
          </a:stretch>
        </p:blipFill>
        <p:spPr>
          <a:xfrm>
            <a:off x="6225044" y="2527256"/>
            <a:ext cx="4881557" cy="3010161"/>
          </a:xfrm>
          <a:prstGeom prst="rect">
            <a:avLst/>
          </a:prstGeom>
        </p:spPr>
      </p:pic>
      <p:sp>
        <p:nvSpPr>
          <p:cNvPr id="13" name="TextBox 12">
            <a:extLst>
              <a:ext uri="{FF2B5EF4-FFF2-40B4-BE49-F238E27FC236}">
                <a16:creationId xmlns:a16="http://schemas.microsoft.com/office/drawing/2014/main" id="{E1AFF23C-BF57-44BC-8516-0CCE378E2E5B}"/>
              </a:ext>
            </a:extLst>
          </p:cNvPr>
          <p:cNvSpPr txBox="1"/>
          <p:nvPr/>
        </p:nvSpPr>
        <p:spPr>
          <a:xfrm>
            <a:off x="2488676" y="1878923"/>
            <a:ext cx="1762813" cy="369332"/>
          </a:xfrm>
          <a:prstGeom prst="rect">
            <a:avLst/>
          </a:prstGeom>
          <a:noFill/>
        </p:spPr>
        <p:txBody>
          <a:bodyPr wrap="square" rtlCol="0">
            <a:spAutoFit/>
          </a:bodyPr>
          <a:lstStyle/>
          <a:p>
            <a:r>
              <a:rPr lang="en-US" dirty="0"/>
              <a:t>Strips</a:t>
            </a:r>
          </a:p>
        </p:txBody>
      </p:sp>
      <p:sp>
        <p:nvSpPr>
          <p:cNvPr id="14" name="TextBox 13">
            <a:extLst>
              <a:ext uri="{FF2B5EF4-FFF2-40B4-BE49-F238E27FC236}">
                <a16:creationId xmlns:a16="http://schemas.microsoft.com/office/drawing/2014/main" id="{A1CC19B1-A031-45B7-97D9-C2B9FAF117F7}"/>
              </a:ext>
            </a:extLst>
          </p:cNvPr>
          <p:cNvSpPr txBox="1"/>
          <p:nvPr/>
        </p:nvSpPr>
        <p:spPr>
          <a:xfrm>
            <a:off x="7673419" y="2080127"/>
            <a:ext cx="1630837" cy="369332"/>
          </a:xfrm>
          <a:prstGeom prst="rect">
            <a:avLst/>
          </a:prstGeom>
          <a:noFill/>
        </p:spPr>
        <p:txBody>
          <a:bodyPr wrap="square" rtlCol="0">
            <a:spAutoFit/>
          </a:bodyPr>
          <a:lstStyle/>
          <a:p>
            <a:r>
              <a:rPr lang="en-US" dirty="0"/>
              <a:t>Tube Racks</a:t>
            </a:r>
          </a:p>
        </p:txBody>
      </p:sp>
      <p:sp>
        <p:nvSpPr>
          <p:cNvPr id="15" name="TextBox 14">
            <a:extLst>
              <a:ext uri="{FF2B5EF4-FFF2-40B4-BE49-F238E27FC236}">
                <a16:creationId xmlns:a16="http://schemas.microsoft.com/office/drawing/2014/main" id="{93DB223C-E835-41C5-B44F-F9DD32B720A7}"/>
              </a:ext>
            </a:extLst>
          </p:cNvPr>
          <p:cNvSpPr txBox="1"/>
          <p:nvPr/>
        </p:nvSpPr>
        <p:spPr>
          <a:xfrm>
            <a:off x="2111604" y="5467546"/>
            <a:ext cx="1498862" cy="369332"/>
          </a:xfrm>
          <a:prstGeom prst="rect">
            <a:avLst/>
          </a:prstGeom>
          <a:noFill/>
        </p:spPr>
        <p:txBody>
          <a:bodyPr wrap="square" rtlCol="0">
            <a:spAutoFit/>
          </a:bodyPr>
          <a:lstStyle/>
          <a:p>
            <a:r>
              <a:rPr lang="en-US" dirty="0"/>
              <a:t>96 Well Plates</a:t>
            </a:r>
          </a:p>
        </p:txBody>
      </p:sp>
      <p:sp>
        <p:nvSpPr>
          <p:cNvPr id="16" name="TextBox 15">
            <a:extLst>
              <a:ext uri="{FF2B5EF4-FFF2-40B4-BE49-F238E27FC236}">
                <a16:creationId xmlns:a16="http://schemas.microsoft.com/office/drawing/2014/main" id="{ACDC048C-A608-490A-AC9E-F4F57CCDFE59}"/>
              </a:ext>
            </a:extLst>
          </p:cNvPr>
          <p:cNvSpPr txBox="1"/>
          <p:nvPr/>
        </p:nvSpPr>
        <p:spPr>
          <a:xfrm>
            <a:off x="7817965" y="5430548"/>
            <a:ext cx="2036189" cy="369332"/>
          </a:xfrm>
          <a:prstGeom prst="rect">
            <a:avLst/>
          </a:prstGeom>
          <a:noFill/>
        </p:spPr>
        <p:txBody>
          <a:bodyPr wrap="square" rtlCol="0">
            <a:spAutoFit/>
          </a:bodyPr>
          <a:lstStyle/>
          <a:p>
            <a:r>
              <a:rPr lang="en-US" dirty="0"/>
              <a:t>High Capacity</a:t>
            </a:r>
          </a:p>
        </p:txBody>
      </p:sp>
    </p:spTree>
    <p:extLst>
      <p:ext uri="{BB962C8B-B14F-4D97-AF65-F5344CB8AC3E}">
        <p14:creationId xmlns:p14="http://schemas.microsoft.com/office/powerpoint/2010/main" val="3249427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23F16DD14EC8448F5BD15A068B3245" ma:contentTypeVersion="11" ma:contentTypeDescription="Create a new document." ma:contentTypeScope="" ma:versionID="7391cd5a08b8fbe7f38181bffc863589">
  <xsd:schema xmlns:xsd="http://www.w3.org/2001/XMLSchema" xmlns:xs="http://www.w3.org/2001/XMLSchema" xmlns:p="http://schemas.microsoft.com/office/2006/metadata/properties" xmlns:ns2="af187f1f-e93c-4d9a-a8d9-cdd6205e1af1" xmlns:ns3="c0e1f26b-4c94-458b-8b3d-7b223c434fc5" targetNamespace="http://schemas.microsoft.com/office/2006/metadata/properties" ma:root="true" ma:fieldsID="1d30a1fb688cab8a015fc1562e8bfcd0" ns2:_="" ns3:_="">
    <xsd:import namespace="af187f1f-e93c-4d9a-a8d9-cdd6205e1af1"/>
    <xsd:import namespace="c0e1f26b-4c94-458b-8b3d-7b223c434fc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187f1f-e93c-4d9a-a8d9-cdd6205e1a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feec99f-d61d-4b83-b9eb-6cc933d567b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e1f26b-4c94-458b-8b3d-7b223c434fc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dbdf4db-2f1f-4ba4-b60b-23e55e4b060f}" ma:internalName="TaxCatchAll" ma:showField="CatchAllData" ma:web="c0e1f26b-4c94-458b-8b3d-7b223c434f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f187f1f-e93c-4d9a-a8d9-cdd6205e1af1">
      <Terms xmlns="http://schemas.microsoft.com/office/infopath/2007/PartnerControls"/>
    </lcf76f155ced4ddcb4097134ff3c332f>
    <TaxCatchAll xmlns="c0e1f26b-4c94-458b-8b3d-7b223c434fc5" xsi:nil="true"/>
  </documentManagement>
</p:properties>
</file>

<file path=customXml/itemProps1.xml><?xml version="1.0" encoding="utf-8"?>
<ds:datastoreItem xmlns:ds="http://schemas.openxmlformats.org/officeDocument/2006/customXml" ds:itemID="{93218933-1FE4-43DD-8723-D4248AFDB551}">
  <ds:schemaRefs>
    <ds:schemaRef ds:uri="http://schemas.microsoft.com/sharepoint/v3/contenttype/forms"/>
  </ds:schemaRefs>
</ds:datastoreItem>
</file>

<file path=customXml/itemProps2.xml><?xml version="1.0" encoding="utf-8"?>
<ds:datastoreItem xmlns:ds="http://schemas.openxmlformats.org/officeDocument/2006/customXml" ds:itemID="{D37A6BE3-CBE7-44C1-8821-8944867CD7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187f1f-e93c-4d9a-a8d9-cdd6205e1af1"/>
    <ds:schemaRef ds:uri="c0e1f26b-4c94-458b-8b3d-7b223c434f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7F382E-71C4-49A8-AB88-3B4481466E5A}">
  <ds:schemaRefs>
    <ds:schemaRef ds:uri="http://schemas.microsoft.com/office/2006/metadata/properties"/>
    <ds:schemaRef ds:uri="http://schemas.microsoft.com/office/infopath/2007/PartnerControls"/>
    <ds:schemaRef ds:uri="af187f1f-e93c-4d9a-a8d9-cdd6205e1af1"/>
    <ds:schemaRef ds:uri="c0e1f26b-4c94-458b-8b3d-7b223c434fc5"/>
  </ds:schemaRefs>
</ds:datastoreItem>
</file>

<file path=docProps/app.xml><?xml version="1.0" encoding="utf-8"?>
<Properties xmlns="http://schemas.openxmlformats.org/officeDocument/2006/extended-properties" xmlns:vt="http://schemas.openxmlformats.org/officeDocument/2006/docPropsVTypes">
  <TotalTime>2478</TotalTime>
  <Words>557</Words>
  <Application>Microsoft Office PowerPoint</Application>
  <PresentationFormat>Widescreen</PresentationFormat>
  <Paragraphs>71</Paragraphs>
  <Slides>38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PowerPoint Presentation</vt:lpstr>
      <vt:lpstr>Critical Design Elements of DNAXPRESS</vt:lpstr>
      <vt:lpstr>PowerPoint Presentation</vt:lpstr>
      <vt:lpstr>PowerPoint Presentation</vt:lpstr>
      <vt:lpstr>PowerPoint Presentation</vt:lpstr>
      <vt:lpstr>PowerPoint Presentation</vt:lpstr>
      <vt:lpstr>PowerPoint Presentation</vt:lpstr>
      <vt:lpstr>Integrated Calendar</vt:lpstr>
      <vt:lpstr>PowerPoint Presentation</vt:lpstr>
      <vt:lpstr>Instrument Communication/Integration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Transfer Window</vt:lpstr>
      <vt:lpstr>PowerPoint Presentation</vt:lpstr>
      <vt:lpstr>Some Examples of Rule Firings</vt:lpstr>
      <vt:lpstr>PowerPoint Presentation</vt:lpstr>
      <vt:lpstr>PowerPoint Presentation</vt:lpstr>
      <vt:lpstr>Higher Level Logic Computer Assisted Sample Assessment</vt:lpstr>
      <vt:lpstr>PowerPoint Presentation</vt:lpstr>
      <vt:lpstr>Support View for Tech Review</vt:lpstr>
      <vt:lpstr>PowerPoint Presentation</vt:lpstr>
      <vt:lpstr>PowerPoint Presentation</vt:lpstr>
      <vt:lpstr>PowerPoint Presentation</vt:lpstr>
      <vt:lpstr>PowerPoint Presentation</vt:lpstr>
      <vt:lpstr>Profile Management</vt:lpstr>
      <vt:lpstr>PowerPoint Presentation</vt:lpstr>
      <vt:lpstr>PowerPoint Presentation</vt:lpstr>
      <vt:lpstr>Thank You  ?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Askew</dc:creator>
  <cp:lastModifiedBy>Robert Askew</cp:lastModifiedBy>
  <cp:revision>97</cp:revision>
  <dcterms:created xsi:type="dcterms:W3CDTF">2022-04-12T17:02:42Z</dcterms:created>
  <dcterms:modified xsi:type="dcterms:W3CDTF">2026-04-03T16:25:51Z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0x0101007823F16DD14EC8448F5BD15A068B3245</vt:lpwstr>
  </property>
</Properties>
</file>